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29"/>
  </p:notesMasterIdLst>
  <p:sldIdLst>
    <p:sldId id="268" r:id="rId2"/>
    <p:sldId id="288" r:id="rId3"/>
    <p:sldId id="285" r:id="rId4"/>
    <p:sldId id="307" r:id="rId5"/>
    <p:sldId id="308" r:id="rId6"/>
    <p:sldId id="309" r:id="rId7"/>
    <p:sldId id="310" r:id="rId8"/>
    <p:sldId id="311" r:id="rId9"/>
    <p:sldId id="312" r:id="rId10"/>
    <p:sldId id="313" r:id="rId11"/>
    <p:sldId id="314" r:id="rId12"/>
    <p:sldId id="280" r:id="rId13"/>
    <p:sldId id="321" r:id="rId14"/>
    <p:sldId id="320" r:id="rId15"/>
    <p:sldId id="323" r:id="rId16"/>
    <p:sldId id="324" r:id="rId17"/>
    <p:sldId id="317" r:id="rId18"/>
    <p:sldId id="325" r:id="rId19"/>
    <p:sldId id="281" r:id="rId20"/>
    <p:sldId id="316" r:id="rId21"/>
    <p:sldId id="301" r:id="rId22"/>
    <p:sldId id="303" r:id="rId23"/>
    <p:sldId id="322" r:id="rId24"/>
    <p:sldId id="299" r:id="rId25"/>
    <p:sldId id="318" r:id="rId26"/>
    <p:sldId id="302"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B986D2-E8C1-4D0A-990C-749DED7ABA5E}">
          <p14:sldIdLst>
            <p14:sldId id="268"/>
            <p14:sldId id="288"/>
            <p14:sldId id="285"/>
            <p14:sldId id="307"/>
            <p14:sldId id="308"/>
            <p14:sldId id="309"/>
            <p14:sldId id="310"/>
            <p14:sldId id="311"/>
            <p14:sldId id="312"/>
            <p14:sldId id="313"/>
            <p14:sldId id="314"/>
            <p14:sldId id="280"/>
            <p14:sldId id="321"/>
            <p14:sldId id="320"/>
            <p14:sldId id="323"/>
            <p14:sldId id="324"/>
            <p14:sldId id="317"/>
            <p14:sldId id="325"/>
            <p14:sldId id="281"/>
            <p14:sldId id="316"/>
            <p14:sldId id="301"/>
            <p14:sldId id="303"/>
            <p14:sldId id="322"/>
            <p14:sldId id="299"/>
            <p14:sldId id="318"/>
            <p14:sldId id="302"/>
            <p14:sldId id="286"/>
          </p14:sldIdLst>
        </p14:section>
      </p14:sectionLst>
    </p:ex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1B3E8"/>
    <a:srgbClr val="3392E7"/>
    <a:srgbClr val="318DDE"/>
    <a:srgbClr val="5EBA47"/>
    <a:srgbClr val="17486A"/>
    <a:srgbClr val="3E8EDE"/>
    <a:srgbClr val="036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4" autoAdjust="0"/>
    <p:restoredTop sz="94162" autoAdjust="0"/>
  </p:normalViewPr>
  <p:slideViewPr>
    <p:cSldViewPr snapToGrid="0">
      <p:cViewPr>
        <p:scale>
          <a:sx n="98" d="100"/>
          <a:sy n="98" d="100"/>
        </p:scale>
        <p:origin x="864" y="416"/>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0FDDA-3458-4607-8DDE-40873421858F}"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fr-FR"/>
        </a:p>
      </dgm:t>
    </dgm:pt>
    <dgm:pt modelId="{764B64EB-8EBA-453E-9B04-1F709638AC23}">
      <dgm:prSet phldrT="[Texte]"/>
      <dgm:spPr/>
      <dgm:t>
        <a:bodyPr/>
        <a:lstStyle/>
        <a:p>
          <a:r>
            <a:rPr lang="en-US" noProof="0" dirty="0"/>
            <a:t>Raw Materials</a:t>
          </a:r>
        </a:p>
      </dgm:t>
    </dgm:pt>
    <dgm:pt modelId="{267AB65D-9B54-4F7C-97DC-A8A6B616641D}" type="parTrans" cxnId="{5CD8509D-6F6B-4068-A661-9231BD491256}">
      <dgm:prSet/>
      <dgm:spPr/>
      <dgm:t>
        <a:bodyPr/>
        <a:lstStyle/>
        <a:p>
          <a:endParaRPr lang="en-US" noProof="0" dirty="0"/>
        </a:p>
      </dgm:t>
    </dgm:pt>
    <dgm:pt modelId="{9AB609B9-69B9-4406-BE5C-AB9195079408}" type="sibTrans" cxnId="{5CD8509D-6F6B-4068-A661-9231BD491256}">
      <dgm:prSet/>
      <dgm:spPr/>
      <dgm:t>
        <a:bodyPr/>
        <a:lstStyle/>
        <a:p>
          <a:endParaRPr lang="en-US" noProof="0" dirty="0"/>
        </a:p>
      </dgm:t>
    </dgm:pt>
    <dgm:pt modelId="{EB2EBDAB-5C32-4149-B48B-8FFC83BA4FD6}">
      <dgm:prSet phldrT="[Texte]"/>
      <dgm:spPr/>
      <dgm:t>
        <a:bodyPr/>
        <a:lstStyle/>
        <a:p>
          <a:r>
            <a:rPr lang="en-US" noProof="0" dirty="0"/>
            <a:t>Processed Materials</a:t>
          </a:r>
        </a:p>
      </dgm:t>
    </dgm:pt>
    <dgm:pt modelId="{59D6B804-A208-4D15-8D23-734E543FB0E5}" type="parTrans" cxnId="{946EB154-5FFA-4C55-851F-D888B7F8CA93}">
      <dgm:prSet/>
      <dgm:spPr/>
      <dgm:t>
        <a:bodyPr/>
        <a:lstStyle/>
        <a:p>
          <a:endParaRPr lang="en-US" noProof="0" dirty="0"/>
        </a:p>
      </dgm:t>
    </dgm:pt>
    <dgm:pt modelId="{7EE6D72F-FA91-4447-AA40-B59322F703F9}" type="sibTrans" cxnId="{946EB154-5FFA-4C55-851F-D888B7F8CA93}">
      <dgm:prSet/>
      <dgm:spPr/>
      <dgm:t>
        <a:bodyPr/>
        <a:lstStyle/>
        <a:p>
          <a:endParaRPr lang="en-US" noProof="0" dirty="0"/>
        </a:p>
      </dgm:t>
    </dgm:pt>
    <dgm:pt modelId="{EB09D0CC-CBDC-4C3B-9171-EE1AD791368D}">
      <dgm:prSet phldrT="[Texte]"/>
      <dgm:spPr/>
      <dgm:t>
        <a:bodyPr/>
        <a:lstStyle/>
        <a:p>
          <a:r>
            <a:rPr lang="en-US" noProof="0" dirty="0"/>
            <a:t>Use</a:t>
          </a:r>
        </a:p>
      </dgm:t>
    </dgm:pt>
    <dgm:pt modelId="{A3237E69-EEFF-42FC-839E-3C5659F5E16C}" type="parTrans" cxnId="{2E71AC03-42A6-49EB-AF84-F4BB830158D8}">
      <dgm:prSet/>
      <dgm:spPr/>
      <dgm:t>
        <a:bodyPr/>
        <a:lstStyle/>
        <a:p>
          <a:endParaRPr lang="en-US" noProof="0" dirty="0"/>
        </a:p>
      </dgm:t>
    </dgm:pt>
    <dgm:pt modelId="{D46559C5-2D35-4186-83C2-475FD387D63C}" type="sibTrans" cxnId="{2E71AC03-42A6-49EB-AF84-F4BB830158D8}">
      <dgm:prSet/>
      <dgm:spPr/>
      <dgm:t>
        <a:bodyPr/>
        <a:lstStyle/>
        <a:p>
          <a:endParaRPr lang="en-US" noProof="0" dirty="0"/>
        </a:p>
      </dgm:t>
    </dgm:pt>
    <dgm:pt modelId="{8CDC2626-C1D1-4E43-B325-538CA297C74D}">
      <dgm:prSet/>
      <dgm:spPr/>
      <dgm:t>
        <a:bodyPr/>
        <a:lstStyle/>
        <a:p>
          <a:r>
            <a:rPr lang="en-US" noProof="0" dirty="0"/>
            <a:t>Subcomponent Production</a:t>
          </a:r>
        </a:p>
      </dgm:t>
    </dgm:pt>
    <dgm:pt modelId="{194B9D84-13B4-4606-898C-892C3B39228B}" type="parTrans" cxnId="{E6E9EF03-5DBE-4F94-B935-C63C94C712A8}">
      <dgm:prSet/>
      <dgm:spPr/>
      <dgm:t>
        <a:bodyPr/>
        <a:lstStyle/>
        <a:p>
          <a:endParaRPr lang="en-US" noProof="0" dirty="0"/>
        </a:p>
      </dgm:t>
    </dgm:pt>
    <dgm:pt modelId="{EE7639EF-C8B5-4356-AB59-C570CD86DF04}" type="sibTrans" cxnId="{E6E9EF03-5DBE-4F94-B935-C63C94C712A8}">
      <dgm:prSet/>
      <dgm:spPr/>
      <dgm:t>
        <a:bodyPr/>
        <a:lstStyle/>
        <a:p>
          <a:endParaRPr lang="en-US" noProof="0" dirty="0"/>
        </a:p>
      </dgm:t>
    </dgm:pt>
    <dgm:pt modelId="{4D9D2A77-036B-4FBE-A766-3641F3A6B00D}">
      <dgm:prSet/>
      <dgm:spPr/>
      <dgm:t>
        <a:bodyPr/>
        <a:lstStyle/>
        <a:p>
          <a:r>
            <a:rPr lang="en-US" noProof="0" dirty="0"/>
            <a:t>Component Production</a:t>
          </a:r>
        </a:p>
      </dgm:t>
    </dgm:pt>
    <dgm:pt modelId="{1B5BFB8D-0E06-404F-A9C8-B2A7769E638B}" type="parTrans" cxnId="{FFFF213D-CA59-49DF-B491-B74BD493BAC2}">
      <dgm:prSet/>
      <dgm:spPr/>
      <dgm:t>
        <a:bodyPr/>
        <a:lstStyle/>
        <a:p>
          <a:endParaRPr lang="en-US" noProof="0" dirty="0"/>
        </a:p>
      </dgm:t>
    </dgm:pt>
    <dgm:pt modelId="{29662BD0-E1F2-47D9-982F-F58632A9D7B8}" type="sibTrans" cxnId="{FFFF213D-CA59-49DF-B491-B74BD493BAC2}">
      <dgm:prSet/>
      <dgm:spPr/>
      <dgm:t>
        <a:bodyPr/>
        <a:lstStyle/>
        <a:p>
          <a:endParaRPr lang="en-US" noProof="0" dirty="0"/>
        </a:p>
      </dgm:t>
    </dgm:pt>
    <dgm:pt modelId="{C1FA3174-8DA4-403B-B144-73CCF44C39B8}">
      <dgm:prSet/>
      <dgm:spPr/>
      <dgm:t>
        <a:bodyPr/>
        <a:lstStyle/>
        <a:p>
          <a:r>
            <a:rPr lang="en-US" noProof="0" dirty="0"/>
            <a:t>Assembly</a:t>
          </a:r>
        </a:p>
      </dgm:t>
    </dgm:pt>
    <dgm:pt modelId="{13CE9A0A-8C6B-4170-BAE1-61E842BD1CDD}" type="parTrans" cxnId="{CB73B5F2-4FB6-4D15-97F6-D2490C0E540B}">
      <dgm:prSet/>
      <dgm:spPr/>
      <dgm:t>
        <a:bodyPr/>
        <a:lstStyle/>
        <a:p>
          <a:endParaRPr lang="en-US" noProof="0" dirty="0"/>
        </a:p>
      </dgm:t>
    </dgm:pt>
    <dgm:pt modelId="{736E6A4D-0B14-40D6-A2AA-E7620977C4CF}" type="sibTrans" cxnId="{CB73B5F2-4FB6-4D15-97F6-D2490C0E540B}">
      <dgm:prSet/>
      <dgm:spPr/>
      <dgm:t>
        <a:bodyPr/>
        <a:lstStyle/>
        <a:p>
          <a:endParaRPr lang="en-US" noProof="0" dirty="0"/>
        </a:p>
      </dgm:t>
    </dgm:pt>
    <dgm:pt modelId="{10BEE129-E73B-49E1-8990-B053262B05E1}">
      <dgm:prSet/>
      <dgm:spPr/>
      <dgm:t>
        <a:bodyPr/>
        <a:lstStyle/>
        <a:p>
          <a:r>
            <a:rPr lang="en-US" noProof="0" dirty="0"/>
            <a:t>Market placement</a:t>
          </a:r>
        </a:p>
      </dgm:t>
    </dgm:pt>
    <dgm:pt modelId="{675CB4D6-113E-4BBC-BAD6-2449CCD5B93B}" type="parTrans" cxnId="{02F66D47-462F-400D-AC64-F5DDA52E51E1}">
      <dgm:prSet/>
      <dgm:spPr/>
      <dgm:t>
        <a:bodyPr/>
        <a:lstStyle/>
        <a:p>
          <a:endParaRPr lang="en-US" noProof="0" dirty="0"/>
        </a:p>
      </dgm:t>
    </dgm:pt>
    <dgm:pt modelId="{4408CE8D-A8C3-42B2-B0EB-D653CC890AF6}" type="sibTrans" cxnId="{02F66D47-462F-400D-AC64-F5DDA52E51E1}">
      <dgm:prSet/>
      <dgm:spPr/>
      <dgm:t>
        <a:bodyPr/>
        <a:lstStyle/>
        <a:p>
          <a:endParaRPr lang="en-US" noProof="0" dirty="0"/>
        </a:p>
      </dgm:t>
    </dgm:pt>
    <dgm:pt modelId="{5F3AB1D2-D6EA-4436-A7B6-957045808CCC}">
      <dgm:prSet/>
      <dgm:spPr/>
      <dgm:t>
        <a:bodyPr/>
        <a:lstStyle/>
        <a:p>
          <a:r>
            <a:rPr lang="en-US" noProof="0" dirty="0"/>
            <a:t>Repair Remanufacture Recycle</a:t>
          </a:r>
        </a:p>
      </dgm:t>
    </dgm:pt>
    <dgm:pt modelId="{E852E778-111A-45C3-9D7E-977AB1E89FAA}" type="parTrans" cxnId="{34726D53-B281-4D6C-80DE-9BE23B4B3F91}">
      <dgm:prSet/>
      <dgm:spPr/>
      <dgm:t>
        <a:bodyPr/>
        <a:lstStyle/>
        <a:p>
          <a:endParaRPr lang="en-US" noProof="0" dirty="0"/>
        </a:p>
      </dgm:t>
    </dgm:pt>
    <dgm:pt modelId="{0B529699-68EA-4382-9D37-0357B23FC57C}" type="sibTrans" cxnId="{34726D53-B281-4D6C-80DE-9BE23B4B3F91}">
      <dgm:prSet/>
      <dgm:spPr/>
      <dgm:t>
        <a:bodyPr/>
        <a:lstStyle/>
        <a:p>
          <a:endParaRPr lang="en-US" noProof="0" dirty="0"/>
        </a:p>
      </dgm:t>
    </dgm:pt>
    <dgm:pt modelId="{1A94B00B-4A71-4A0F-BB22-13058F8E9117}" type="pres">
      <dgm:prSet presAssocID="{99D0FDDA-3458-4607-8DDE-40873421858F}" presName="Name0" presStyleCnt="0">
        <dgm:presLayoutVars>
          <dgm:dir/>
          <dgm:animLvl val="lvl"/>
          <dgm:resizeHandles val="exact"/>
        </dgm:presLayoutVars>
      </dgm:prSet>
      <dgm:spPr/>
    </dgm:pt>
    <dgm:pt modelId="{EB913C56-8F77-4257-8E5A-24E6F621780D}" type="pres">
      <dgm:prSet presAssocID="{764B64EB-8EBA-453E-9B04-1F709638AC23}" presName="parTxOnly" presStyleLbl="node1" presStyleIdx="0" presStyleCnt="8">
        <dgm:presLayoutVars>
          <dgm:chMax val="0"/>
          <dgm:chPref val="0"/>
          <dgm:bulletEnabled val="1"/>
        </dgm:presLayoutVars>
      </dgm:prSet>
      <dgm:spPr/>
    </dgm:pt>
    <dgm:pt modelId="{032C25F1-6131-4AF4-B297-3DBD3C20BC78}" type="pres">
      <dgm:prSet presAssocID="{9AB609B9-69B9-4406-BE5C-AB9195079408}" presName="parTxOnlySpace" presStyleCnt="0"/>
      <dgm:spPr/>
    </dgm:pt>
    <dgm:pt modelId="{98080574-B7DA-4D18-B438-38E057B00776}" type="pres">
      <dgm:prSet presAssocID="{EB2EBDAB-5C32-4149-B48B-8FFC83BA4FD6}" presName="parTxOnly" presStyleLbl="node1" presStyleIdx="1" presStyleCnt="8">
        <dgm:presLayoutVars>
          <dgm:chMax val="0"/>
          <dgm:chPref val="0"/>
          <dgm:bulletEnabled val="1"/>
        </dgm:presLayoutVars>
      </dgm:prSet>
      <dgm:spPr/>
    </dgm:pt>
    <dgm:pt modelId="{0354B073-56DB-4556-B7BF-88BA7C957A80}" type="pres">
      <dgm:prSet presAssocID="{7EE6D72F-FA91-4447-AA40-B59322F703F9}" presName="parTxOnlySpace" presStyleCnt="0"/>
      <dgm:spPr/>
    </dgm:pt>
    <dgm:pt modelId="{1E7EAEE0-97F6-412F-AEFB-009118E9E3C3}" type="pres">
      <dgm:prSet presAssocID="{8CDC2626-C1D1-4E43-B325-538CA297C74D}" presName="parTxOnly" presStyleLbl="node1" presStyleIdx="2" presStyleCnt="8">
        <dgm:presLayoutVars>
          <dgm:chMax val="0"/>
          <dgm:chPref val="0"/>
          <dgm:bulletEnabled val="1"/>
        </dgm:presLayoutVars>
      </dgm:prSet>
      <dgm:spPr/>
    </dgm:pt>
    <dgm:pt modelId="{AA7DC5AE-446D-4A1B-8FAF-D8648CA1586C}" type="pres">
      <dgm:prSet presAssocID="{EE7639EF-C8B5-4356-AB59-C570CD86DF04}" presName="parTxOnlySpace" presStyleCnt="0"/>
      <dgm:spPr/>
    </dgm:pt>
    <dgm:pt modelId="{19B0CB39-BA8F-486B-B442-A2BF60F8A548}" type="pres">
      <dgm:prSet presAssocID="{4D9D2A77-036B-4FBE-A766-3641F3A6B00D}" presName="parTxOnly" presStyleLbl="node1" presStyleIdx="3" presStyleCnt="8">
        <dgm:presLayoutVars>
          <dgm:chMax val="0"/>
          <dgm:chPref val="0"/>
          <dgm:bulletEnabled val="1"/>
        </dgm:presLayoutVars>
      </dgm:prSet>
      <dgm:spPr/>
    </dgm:pt>
    <dgm:pt modelId="{70AF007D-8D97-4613-BB1F-245985686693}" type="pres">
      <dgm:prSet presAssocID="{29662BD0-E1F2-47D9-982F-F58632A9D7B8}" presName="parTxOnlySpace" presStyleCnt="0"/>
      <dgm:spPr/>
    </dgm:pt>
    <dgm:pt modelId="{B7BB6226-5985-4B93-A952-0E4D3C6B4624}" type="pres">
      <dgm:prSet presAssocID="{C1FA3174-8DA4-403B-B144-73CCF44C39B8}" presName="parTxOnly" presStyleLbl="node1" presStyleIdx="4" presStyleCnt="8" custLinFactNeighborX="-15134">
        <dgm:presLayoutVars>
          <dgm:chMax val="0"/>
          <dgm:chPref val="0"/>
          <dgm:bulletEnabled val="1"/>
        </dgm:presLayoutVars>
      </dgm:prSet>
      <dgm:spPr/>
    </dgm:pt>
    <dgm:pt modelId="{BFA933AF-F41E-4674-B616-DB079472525E}" type="pres">
      <dgm:prSet presAssocID="{736E6A4D-0B14-40D6-A2AA-E7620977C4CF}" presName="parTxOnlySpace" presStyleCnt="0"/>
      <dgm:spPr/>
    </dgm:pt>
    <dgm:pt modelId="{B1B6EEB9-EF4B-489A-B902-74F841A36E0C}" type="pres">
      <dgm:prSet presAssocID="{10BEE129-E73B-49E1-8990-B053262B05E1}" presName="parTxOnly" presStyleLbl="node1" presStyleIdx="5" presStyleCnt="8">
        <dgm:presLayoutVars>
          <dgm:chMax val="0"/>
          <dgm:chPref val="0"/>
          <dgm:bulletEnabled val="1"/>
        </dgm:presLayoutVars>
      </dgm:prSet>
      <dgm:spPr/>
    </dgm:pt>
    <dgm:pt modelId="{44EB4046-6E83-40ED-9F06-75667EA7CD12}" type="pres">
      <dgm:prSet presAssocID="{4408CE8D-A8C3-42B2-B0EB-D653CC890AF6}" presName="parTxOnlySpace" presStyleCnt="0"/>
      <dgm:spPr/>
    </dgm:pt>
    <dgm:pt modelId="{7F9F6151-82B0-40F7-A93D-8CA56E8D6331}" type="pres">
      <dgm:prSet presAssocID="{EB09D0CC-CBDC-4C3B-9171-EE1AD791368D}" presName="parTxOnly" presStyleLbl="node1" presStyleIdx="6" presStyleCnt="8">
        <dgm:presLayoutVars>
          <dgm:chMax val="0"/>
          <dgm:chPref val="0"/>
          <dgm:bulletEnabled val="1"/>
        </dgm:presLayoutVars>
      </dgm:prSet>
      <dgm:spPr/>
    </dgm:pt>
    <dgm:pt modelId="{99B0D25D-5C02-4AF0-9369-85DF0CC2B5D8}" type="pres">
      <dgm:prSet presAssocID="{D46559C5-2D35-4186-83C2-475FD387D63C}" presName="parTxOnlySpace" presStyleCnt="0"/>
      <dgm:spPr/>
    </dgm:pt>
    <dgm:pt modelId="{0D444EFD-A643-44BF-9EB9-174AE71BA57C}" type="pres">
      <dgm:prSet presAssocID="{5F3AB1D2-D6EA-4436-A7B6-957045808CCC}" presName="parTxOnly" presStyleLbl="node1" presStyleIdx="7" presStyleCnt="8">
        <dgm:presLayoutVars>
          <dgm:chMax val="0"/>
          <dgm:chPref val="0"/>
          <dgm:bulletEnabled val="1"/>
        </dgm:presLayoutVars>
      </dgm:prSet>
      <dgm:spPr/>
    </dgm:pt>
  </dgm:ptLst>
  <dgm:cxnLst>
    <dgm:cxn modelId="{2E71AC03-42A6-49EB-AF84-F4BB830158D8}" srcId="{99D0FDDA-3458-4607-8DDE-40873421858F}" destId="{EB09D0CC-CBDC-4C3B-9171-EE1AD791368D}" srcOrd="6" destOrd="0" parTransId="{A3237E69-EEFF-42FC-839E-3C5659F5E16C}" sibTransId="{D46559C5-2D35-4186-83C2-475FD387D63C}"/>
    <dgm:cxn modelId="{E6E9EF03-5DBE-4F94-B935-C63C94C712A8}" srcId="{99D0FDDA-3458-4607-8DDE-40873421858F}" destId="{8CDC2626-C1D1-4E43-B325-538CA297C74D}" srcOrd="2" destOrd="0" parTransId="{194B9D84-13B4-4606-898C-892C3B39228B}" sibTransId="{EE7639EF-C8B5-4356-AB59-C570CD86DF04}"/>
    <dgm:cxn modelId="{786BA60B-CDC1-4AB3-93FA-0AD805D26BA4}" type="presOf" srcId="{4D9D2A77-036B-4FBE-A766-3641F3A6B00D}" destId="{19B0CB39-BA8F-486B-B442-A2BF60F8A548}" srcOrd="0" destOrd="0" presId="urn:microsoft.com/office/officeart/2005/8/layout/chevron1"/>
    <dgm:cxn modelId="{B371FA1F-1FBB-44A8-9221-4D6A8562B839}" type="presOf" srcId="{8CDC2626-C1D1-4E43-B325-538CA297C74D}" destId="{1E7EAEE0-97F6-412F-AEFB-009118E9E3C3}" srcOrd="0" destOrd="0" presId="urn:microsoft.com/office/officeart/2005/8/layout/chevron1"/>
    <dgm:cxn modelId="{FFFF213D-CA59-49DF-B491-B74BD493BAC2}" srcId="{99D0FDDA-3458-4607-8DDE-40873421858F}" destId="{4D9D2A77-036B-4FBE-A766-3641F3A6B00D}" srcOrd="3" destOrd="0" parTransId="{1B5BFB8D-0E06-404F-A9C8-B2A7769E638B}" sibTransId="{29662BD0-E1F2-47D9-982F-F58632A9D7B8}"/>
    <dgm:cxn modelId="{02F66D47-462F-400D-AC64-F5DDA52E51E1}" srcId="{99D0FDDA-3458-4607-8DDE-40873421858F}" destId="{10BEE129-E73B-49E1-8990-B053262B05E1}" srcOrd="5" destOrd="0" parTransId="{675CB4D6-113E-4BBC-BAD6-2449CCD5B93B}" sibTransId="{4408CE8D-A8C3-42B2-B0EB-D653CC890AF6}"/>
    <dgm:cxn modelId="{64EAA450-58F9-44FB-941B-E39BBD191140}" type="presOf" srcId="{EB09D0CC-CBDC-4C3B-9171-EE1AD791368D}" destId="{7F9F6151-82B0-40F7-A93D-8CA56E8D6331}" srcOrd="0" destOrd="0" presId="urn:microsoft.com/office/officeart/2005/8/layout/chevron1"/>
    <dgm:cxn modelId="{34726D53-B281-4D6C-80DE-9BE23B4B3F91}" srcId="{99D0FDDA-3458-4607-8DDE-40873421858F}" destId="{5F3AB1D2-D6EA-4436-A7B6-957045808CCC}" srcOrd="7" destOrd="0" parTransId="{E852E778-111A-45C3-9D7E-977AB1E89FAA}" sibTransId="{0B529699-68EA-4382-9D37-0357B23FC57C}"/>
    <dgm:cxn modelId="{946EB154-5FFA-4C55-851F-D888B7F8CA93}" srcId="{99D0FDDA-3458-4607-8DDE-40873421858F}" destId="{EB2EBDAB-5C32-4149-B48B-8FFC83BA4FD6}" srcOrd="1" destOrd="0" parTransId="{59D6B804-A208-4D15-8D23-734E543FB0E5}" sibTransId="{7EE6D72F-FA91-4447-AA40-B59322F703F9}"/>
    <dgm:cxn modelId="{A3351275-0677-4BA6-9A85-458FB423C23A}" type="presOf" srcId="{C1FA3174-8DA4-403B-B144-73CCF44C39B8}" destId="{B7BB6226-5985-4B93-A952-0E4D3C6B4624}" srcOrd="0" destOrd="0" presId="urn:microsoft.com/office/officeart/2005/8/layout/chevron1"/>
    <dgm:cxn modelId="{6FCA5299-E395-4C2B-9AEA-FE54A66ED692}" type="presOf" srcId="{764B64EB-8EBA-453E-9B04-1F709638AC23}" destId="{EB913C56-8F77-4257-8E5A-24E6F621780D}" srcOrd="0" destOrd="0" presId="urn:microsoft.com/office/officeart/2005/8/layout/chevron1"/>
    <dgm:cxn modelId="{5CD8509D-6F6B-4068-A661-9231BD491256}" srcId="{99D0FDDA-3458-4607-8DDE-40873421858F}" destId="{764B64EB-8EBA-453E-9B04-1F709638AC23}" srcOrd="0" destOrd="0" parTransId="{267AB65D-9B54-4F7C-97DC-A8A6B616641D}" sibTransId="{9AB609B9-69B9-4406-BE5C-AB9195079408}"/>
    <dgm:cxn modelId="{251B569D-34EE-4C3C-B0F3-07E88720DAA7}" type="presOf" srcId="{10BEE129-E73B-49E1-8990-B053262B05E1}" destId="{B1B6EEB9-EF4B-489A-B902-74F841A36E0C}" srcOrd="0" destOrd="0" presId="urn:microsoft.com/office/officeart/2005/8/layout/chevron1"/>
    <dgm:cxn modelId="{5CBABBA0-A96F-4976-8705-9CDFE0F8C4CC}" type="presOf" srcId="{99D0FDDA-3458-4607-8DDE-40873421858F}" destId="{1A94B00B-4A71-4A0F-BB22-13058F8E9117}" srcOrd="0" destOrd="0" presId="urn:microsoft.com/office/officeart/2005/8/layout/chevron1"/>
    <dgm:cxn modelId="{E8A3A5CC-895F-496C-A63C-CBDB89291E63}" type="presOf" srcId="{EB2EBDAB-5C32-4149-B48B-8FFC83BA4FD6}" destId="{98080574-B7DA-4D18-B438-38E057B00776}" srcOrd="0" destOrd="0" presId="urn:microsoft.com/office/officeart/2005/8/layout/chevron1"/>
    <dgm:cxn modelId="{30C1C3E7-C1FC-4E07-9573-6CE17E43DD91}" type="presOf" srcId="{5F3AB1D2-D6EA-4436-A7B6-957045808CCC}" destId="{0D444EFD-A643-44BF-9EB9-174AE71BA57C}" srcOrd="0" destOrd="0" presId="urn:microsoft.com/office/officeart/2005/8/layout/chevron1"/>
    <dgm:cxn modelId="{CB73B5F2-4FB6-4D15-97F6-D2490C0E540B}" srcId="{99D0FDDA-3458-4607-8DDE-40873421858F}" destId="{C1FA3174-8DA4-403B-B144-73CCF44C39B8}" srcOrd="4" destOrd="0" parTransId="{13CE9A0A-8C6B-4170-BAE1-61E842BD1CDD}" sibTransId="{736E6A4D-0B14-40D6-A2AA-E7620977C4CF}"/>
    <dgm:cxn modelId="{C8DA59BE-1236-440A-A78E-C82F794F56CC}" type="presParOf" srcId="{1A94B00B-4A71-4A0F-BB22-13058F8E9117}" destId="{EB913C56-8F77-4257-8E5A-24E6F621780D}" srcOrd="0" destOrd="0" presId="urn:microsoft.com/office/officeart/2005/8/layout/chevron1"/>
    <dgm:cxn modelId="{05F6E9BF-3615-49D1-82CE-E51D86A2E877}" type="presParOf" srcId="{1A94B00B-4A71-4A0F-BB22-13058F8E9117}" destId="{032C25F1-6131-4AF4-B297-3DBD3C20BC78}" srcOrd="1" destOrd="0" presId="urn:microsoft.com/office/officeart/2005/8/layout/chevron1"/>
    <dgm:cxn modelId="{8727F9AF-CBC8-4D2C-B9BF-BD34CCAF56D2}" type="presParOf" srcId="{1A94B00B-4A71-4A0F-BB22-13058F8E9117}" destId="{98080574-B7DA-4D18-B438-38E057B00776}" srcOrd="2" destOrd="0" presId="urn:microsoft.com/office/officeart/2005/8/layout/chevron1"/>
    <dgm:cxn modelId="{DD662D73-A74E-49EF-8AAC-47DC3B2AF47A}" type="presParOf" srcId="{1A94B00B-4A71-4A0F-BB22-13058F8E9117}" destId="{0354B073-56DB-4556-B7BF-88BA7C957A80}" srcOrd="3" destOrd="0" presId="urn:microsoft.com/office/officeart/2005/8/layout/chevron1"/>
    <dgm:cxn modelId="{95945571-38E2-46FC-8BE9-9C8B89048133}" type="presParOf" srcId="{1A94B00B-4A71-4A0F-BB22-13058F8E9117}" destId="{1E7EAEE0-97F6-412F-AEFB-009118E9E3C3}" srcOrd="4" destOrd="0" presId="urn:microsoft.com/office/officeart/2005/8/layout/chevron1"/>
    <dgm:cxn modelId="{F3861EA3-3C4C-40AD-B370-A260B19E6E5F}" type="presParOf" srcId="{1A94B00B-4A71-4A0F-BB22-13058F8E9117}" destId="{AA7DC5AE-446D-4A1B-8FAF-D8648CA1586C}" srcOrd="5" destOrd="0" presId="urn:microsoft.com/office/officeart/2005/8/layout/chevron1"/>
    <dgm:cxn modelId="{EA0A8C89-E351-467E-9B41-17D6741DAD98}" type="presParOf" srcId="{1A94B00B-4A71-4A0F-BB22-13058F8E9117}" destId="{19B0CB39-BA8F-486B-B442-A2BF60F8A548}" srcOrd="6" destOrd="0" presId="urn:microsoft.com/office/officeart/2005/8/layout/chevron1"/>
    <dgm:cxn modelId="{B49DB7FF-14C2-4F08-99EA-72C7ACB0A8CA}" type="presParOf" srcId="{1A94B00B-4A71-4A0F-BB22-13058F8E9117}" destId="{70AF007D-8D97-4613-BB1F-245985686693}" srcOrd="7" destOrd="0" presId="urn:microsoft.com/office/officeart/2005/8/layout/chevron1"/>
    <dgm:cxn modelId="{C83DAC22-6D1A-4EDF-A764-236FCB8FB1D6}" type="presParOf" srcId="{1A94B00B-4A71-4A0F-BB22-13058F8E9117}" destId="{B7BB6226-5985-4B93-A952-0E4D3C6B4624}" srcOrd="8" destOrd="0" presId="urn:microsoft.com/office/officeart/2005/8/layout/chevron1"/>
    <dgm:cxn modelId="{981F78F7-F922-4FB0-8B64-4A092D027926}" type="presParOf" srcId="{1A94B00B-4A71-4A0F-BB22-13058F8E9117}" destId="{BFA933AF-F41E-4674-B616-DB079472525E}" srcOrd="9" destOrd="0" presId="urn:microsoft.com/office/officeart/2005/8/layout/chevron1"/>
    <dgm:cxn modelId="{F63D8845-6D27-4857-902E-43A0EBB5DFA2}" type="presParOf" srcId="{1A94B00B-4A71-4A0F-BB22-13058F8E9117}" destId="{B1B6EEB9-EF4B-489A-B902-74F841A36E0C}" srcOrd="10" destOrd="0" presId="urn:microsoft.com/office/officeart/2005/8/layout/chevron1"/>
    <dgm:cxn modelId="{E48C1FEC-ADEB-4DCA-97A7-D6BCA96B8149}" type="presParOf" srcId="{1A94B00B-4A71-4A0F-BB22-13058F8E9117}" destId="{44EB4046-6E83-40ED-9F06-75667EA7CD12}" srcOrd="11" destOrd="0" presId="urn:microsoft.com/office/officeart/2005/8/layout/chevron1"/>
    <dgm:cxn modelId="{0D5D4A2C-6E54-46A8-8645-8685ACCA7258}" type="presParOf" srcId="{1A94B00B-4A71-4A0F-BB22-13058F8E9117}" destId="{7F9F6151-82B0-40F7-A93D-8CA56E8D6331}" srcOrd="12" destOrd="0" presId="urn:microsoft.com/office/officeart/2005/8/layout/chevron1"/>
    <dgm:cxn modelId="{E72FC308-10C9-4313-AA52-888CAFB82D28}" type="presParOf" srcId="{1A94B00B-4A71-4A0F-BB22-13058F8E9117}" destId="{99B0D25D-5C02-4AF0-9369-85DF0CC2B5D8}" srcOrd="13" destOrd="0" presId="urn:microsoft.com/office/officeart/2005/8/layout/chevron1"/>
    <dgm:cxn modelId="{54524C7A-BDD7-4AE3-BD1A-49DB8DB85048}" type="presParOf" srcId="{1A94B00B-4A71-4A0F-BB22-13058F8E9117}" destId="{0D444EFD-A643-44BF-9EB9-174AE71BA57C}"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13C56-8F77-4257-8E5A-24E6F621780D}">
      <dsp:nvSpPr>
        <dsp:cNvPr id="0" name=""/>
        <dsp:cNvSpPr/>
      </dsp:nvSpPr>
      <dsp:spPr>
        <a:xfrm>
          <a:off x="884"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Raw Materials</a:t>
          </a:r>
        </a:p>
      </dsp:txBody>
      <dsp:txXfrm>
        <a:off x="284383" y="419291"/>
        <a:ext cx="850496" cy="566997"/>
      </dsp:txXfrm>
    </dsp:sp>
    <dsp:sp modelId="{98080574-B7DA-4D18-B438-38E057B00776}">
      <dsp:nvSpPr>
        <dsp:cNvPr id="0" name=""/>
        <dsp:cNvSpPr/>
      </dsp:nvSpPr>
      <dsp:spPr>
        <a:xfrm>
          <a:off x="1276628"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Processed Materials</a:t>
          </a:r>
        </a:p>
      </dsp:txBody>
      <dsp:txXfrm>
        <a:off x="1560127" y="419291"/>
        <a:ext cx="850496" cy="566997"/>
      </dsp:txXfrm>
    </dsp:sp>
    <dsp:sp modelId="{1E7EAEE0-97F6-412F-AEFB-009118E9E3C3}">
      <dsp:nvSpPr>
        <dsp:cNvPr id="0" name=""/>
        <dsp:cNvSpPr/>
      </dsp:nvSpPr>
      <dsp:spPr>
        <a:xfrm>
          <a:off x="2552372"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Subcomponent Production</a:t>
          </a:r>
        </a:p>
      </dsp:txBody>
      <dsp:txXfrm>
        <a:off x="2835871" y="419291"/>
        <a:ext cx="850496" cy="566997"/>
      </dsp:txXfrm>
    </dsp:sp>
    <dsp:sp modelId="{19B0CB39-BA8F-486B-B442-A2BF60F8A548}">
      <dsp:nvSpPr>
        <dsp:cNvPr id="0" name=""/>
        <dsp:cNvSpPr/>
      </dsp:nvSpPr>
      <dsp:spPr>
        <a:xfrm>
          <a:off x="3828116"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Component Production</a:t>
          </a:r>
        </a:p>
      </dsp:txBody>
      <dsp:txXfrm>
        <a:off x="4111615" y="419291"/>
        <a:ext cx="850496" cy="566997"/>
      </dsp:txXfrm>
    </dsp:sp>
    <dsp:sp modelId="{B7BB6226-5985-4B93-A952-0E4D3C6B4624}">
      <dsp:nvSpPr>
        <dsp:cNvPr id="0" name=""/>
        <dsp:cNvSpPr/>
      </dsp:nvSpPr>
      <dsp:spPr>
        <a:xfrm>
          <a:off x="5082408"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Assembly</a:t>
          </a:r>
        </a:p>
      </dsp:txBody>
      <dsp:txXfrm>
        <a:off x="5365907" y="419291"/>
        <a:ext cx="850496" cy="566997"/>
      </dsp:txXfrm>
    </dsp:sp>
    <dsp:sp modelId="{B1B6EEB9-EF4B-489A-B902-74F841A36E0C}">
      <dsp:nvSpPr>
        <dsp:cNvPr id="0" name=""/>
        <dsp:cNvSpPr/>
      </dsp:nvSpPr>
      <dsp:spPr>
        <a:xfrm>
          <a:off x="6379604"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Market placement</a:t>
          </a:r>
        </a:p>
      </dsp:txBody>
      <dsp:txXfrm>
        <a:off x="6663103" y="419291"/>
        <a:ext cx="850496" cy="566997"/>
      </dsp:txXfrm>
    </dsp:sp>
    <dsp:sp modelId="{7F9F6151-82B0-40F7-A93D-8CA56E8D6331}">
      <dsp:nvSpPr>
        <dsp:cNvPr id="0" name=""/>
        <dsp:cNvSpPr/>
      </dsp:nvSpPr>
      <dsp:spPr>
        <a:xfrm>
          <a:off x="7655349"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Use</a:t>
          </a:r>
        </a:p>
      </dsp:txBody>
      <dsp:txXfrm>
        <a:off x="7938848" y="419291"/>
        <a:ext cx="850496" cy="566997"/>
      </dsp:txXfrm>
    </dsp:sp>
    <dsp:sp modelId="{0D444EFD-A643-44BF-9EB9-174AE71BA57C}">
      <dsp:nvSpPr>
        <dsp:cNvPr id="0" name=""/>
        <dsp:cNvSpPr/>
      </dsp:nvSpPr>
      <dsp:spPr>
        <a:xfrm>
          <a:off x="8931093" y="419291"/>
          <a:ext cx="1417493" cy="56699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dirty="0"/>
            <a:t>Repair Remanufacture Recycle</a:t>
          </a:r>
        </a:p>
      </dsp:txBody>
      <dsp:txXfrm>
        <a:off x="9214592" y="419291"/>
        <a:ext cx="850496" cy="5669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47FDE8E-C9EA-4A43-8789-DFF19C510078}" type="datetimeFigureOut">
              <a:rPr lang="en-US" smtClean="0"/>
              <a:t>3/19/24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56F99-1514-4F4B-89CD-D1870C008194}" type="slidenum">
              <a:rPr lang="en-US" smtClean="0"/>
              <a:t>‹#›</a:t>
            </a:fld>
            <a:endParaRPr lang="en-US"/>
          </a:p>
        </p:txBody>
      </p:sp>
    </p:spTree>
    <p:extLst>
      <p:ext uri="{BB962C8B-B14F-4D97-AF65-F5344CB8AC3E}">
        <p14:creationId xmlns:p14="http://schemas.microsoft.com/office/powerpoint/2010/main" val="571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latin typeface="Arial" panose="020B0604020202020204" pitchFamily="34" charset="0"/>
              </a:rPr>
              <a:t>Provides advice </a:t>
            </a:r>
            <a:r>
              <a:rPr lang="en-AU" sz="1200" b="0" i="0" u="none" strike="noStrike" dirty="0">
                <a:solidFill>
                  <a:srgbClr val="000000"/>
                </a:solidFill>
                <a:effectLst/>
                <a:latin typeface="Arial" panose="020B0604020202020204" pitchFamily="34" charset="0"/>
              </a:rPr>
              <a:t>to governments and industry on practical measures to counter greenwashing by implementing supply chain traceability and transparency at the scale needed to achieve meaningful impacts on global sustainability outcomes. </a:t>
            </a:r>
            <a:endParaRPr lang="en-AU" dirty="0"/>
          </a:p>
          <a:p>
            <a:endParaRPr lang="en-AU" dirty="0"/>
          </a:p>
        </p:txBody>
      </p:sp>
      <p:sp>
        <p:nvSpPr>
          <p:cNvPr id="4" name="Slide Number Placeholder 3"/>
          <p:cNvSpPr>
            <a:spLocks noGrp="1"/>
          </p:cNvSpPr>
          <p:nvPr>
            <p:ph type="sldNum" sz="quarter" idx="5"/>
          </p:nvPr>
        </p:nvSpPr>
        <p:spPr/>
        <p:txBody>
          <a:bodyPr/>
          <a:lstStyle/>
          <a:p>
            <a:fld id="{8F856F99-1514-4F4B-89CD-D1870C008194}" type="slidenum">
              <a:rPr lang="en-US" smtClean="0"/>
              <a:t>1</a:t>
            </a:fld>
            <a:endParaRPr lang="en-US"/>
          </a:p>
        </p:txBody>
      </p:sp>
    </p:spTree>
    <p:extLst>
      <p:ext uri="{BB962C8B-B14F-4D97-AF65-F5344CB8AC3E}">
        <p14:creationId xmlns:p14="http://schemas.microsoft.com/office/powerpoint/2010/main" val="3101460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05AD6-C848-BBE7-03B4-6F8D4C44C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97BEF-5314-E789-817D-A4170D0AE8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72ED2E0-BD8C-04AE-292E-013756AD1B5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83DD77B-7563-2B9C-E0F2-CD7D1959CE8F}"/>
              </a:ext>
            </a:extLst>
          </p:cNvPr>
          <p:cNvSpPr>
            <a:spLocks noGrp="1"/>
          </p:cNvSpPr>
          <p:nvPr>
            <p:ph type="sldNum" sz="quarter" idx="5"/>
          </p:nvPr>
        </p:nvSpPr>
        <p:spPr/>
        <p:txBody>
          <a:bodyPr/>
          <a:lstStyle/>
          <a:p>
            <a:fld id="{89734552-1ECE-3F4E-885C-0196F83BD32B}" type="slidenum">
              <a:rPr lang="en-AU" smtClean="0"/>
              <a:t>10</a:t>
            </a:fld>
            <a:endParaRPr lang="en-AU"/>
          </a:p>
        </p:txBody>
      </p:sp>
    </p:spTree>
    <p:extLst>
      <p:ext uri="{BB962C8B-B14F-4D97-AF65-F5344CB8AC3E}">
        <p14:creationId xmlns:p14="http://schemas.microsoft.com/office/powerpoint/2010/main" val="177227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3E41-CE66-BF97-9A8F-FE9156925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B1274-104B-D10A-9F88-D0B204600D3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19AB010-9858-AFE6-538D-4E15321CBFA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CE460EB-15CE-10C5-C2EA-33CF0ACED827}"/>
              </a:ext>
            </a:extLst>
          </p:cNvPr>
          <p:cNvSpPr>
            <a:spLocks noGrp="1"/>
          </p:cNvSpPr>
          <p:nvPr>
            <p:ph type="sldNum" sz="quarter" idx="5"/>
          </p:nvPr>
        </p:nvSpPr>
        <p:spPr/>
        <p:txBody>
          <a:bodyPr/>
          <a:lstStyle/>
          <a:p>
            <a:fld id="{89734552-1ECE-3F4E-885C-0196F83BD32B}" type="slidenum">
              <a:rPr lang="en-AU" smtClean="0"/>
              <a:t>11</a:t>
            </a:fld>
            <a:endParaRPr lang="en-AU"/>
          </a:p>
        </p:txBody>
      </p:sp>
    </p:spTree>
    <p:extLst>
      <p:ext uri="{BB962C8B-B14F-4D97-AF65-F5344CB8AC3E}">
        <p14:creationId xmlns:p14="http://schemas.microsoft.com/office/powerpoint/2010/main" val="188309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9734552-1ECE-3F4E-885C-0196F83BD32B}" type="slidenum">
              <a:rPr lang="en-AU" smtClean="0"/>
              <a:t>12</a:t>
            </a:fld>
            <a:endParaRPr lang="en-AU"/>
          </a:p>
        </p:txBody>
      </p:sp>
    </p:spTree>
    <p:extLst>
      <p:ext uri="{BB962C8B-B14F-4D97-AF65-F5344CB8AC3E}">
        <p14:creationId xmlns:p14="http://schemas.microsoft.com/office/powerpoint/2010/main" val="3981177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68C3-8F6A-812F-CBF5-7E618964D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EAB25-49DF-4D60-7177-5EC2594EB4C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E3EEA7-B6DC-99AC-D5E3-DBBE9B2A1C1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84B016E-DD92-7E55-69FB-C177D1BD9265}"/>
              </a:ext>
            </a:extLst>
          </p:cNvPr>
          <p:cNvSpPr>
            <a:spLocks noGrp="1"/>
          </p:cNvSpPr>
          <p:nvPr>
            <p:ph type="sldNum" sz="quarter" idx="5"/>
          </p:nvPr>
        </p:nvSpPr>
        <p:spPr/>
        <p:txBody>
          <a:bodyPr/>
          <a:lstStyle/>
          <a:p>
            <a:fld id="{89734552-1ECE-3F4E-885C-0196F83BD32B}" type="slidenum">
              <a:rPr lang="en-AU" smtClean="0"/>
              <a:t>13</a:t>
            </a:fld>
            <a:endParaRPr lang="en-AU"/>
          </a:p>
        </p:txBody>
      </p:sp>
    </p:spTree>
    <p:extLst>
      <p:ext uri="{BB962C8B-B14F-4D97-AF65-F5344CB8AC3E}">
        <p14:creationId xmlns:p14="http://schemas.microsoft.com/office/powerpoint/2010/main" val="2186594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2295-5E8C-5A88-F3FE-32FC4C2FA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311CB-2CEC-0757-1FEC-A898E86D39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C5E6D46-F362-1D2E-17D9-9251BB67DE7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92E4CA2-2918-ADCD-B808-8E97AE4644A6}"/>
              </a:ext>
            </a:extLst>
          </p:cNvPr>
          <p:cNvSpPr>
            <a:spLocks noGrp="1"/>
          </p:cNvSpPr>
          <p:nvPr>
            <p:ph type="sldNum" sz="quarter" idx="5"/>
          </p:nvPr>
        </p:nvSpPr>
        <p:spPr/>
        <p:txBody>
          <a:bodyPr/>
          <a:lstStyle/>
          <a:p>
            <a:fld id="{89734552-1ECE-3F4E-885C-0196F83BD32B}" type="slidenum">
              <a:rPr lang="en-AU" smtClean="0"/>
              <a:t>14</a:t>
            </a:fld>
            <a:endParaRPr lang="en-AU"/>
          </a:p>
        </p:txBody>
      </p:sp>
    </p:spTree>
    <p:extLst>
      <p:ext uri="{BB962C8B-B14F-4D97-AF65-F5344CB8AC3E}">
        <p14:creationId xmlns:p14="http://schemas.microsoft.com/office/powerpoint/2010/main" val="408803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68C3-8F6A-812F-CBF5-7E618964D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EAB25-49DF-4D60-7177-5EC2594EB4C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E3EEA7-B6DC-99AC-D5E3-DBBE9B2A1C1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84B016E-DD92-7E55-69FB-C177D1BD9265}"/>
              </a:ext>
            </a:extLst>
          </p:cNvPr>
          <p:cNvSpPr>
            <a:spLocks noGrp="1"/>
          </p:cNvSpPr>
          <p:nvPr>
            <p:ph type="sldNum" sz="quarter" idx="5"/>
          </p:nvPr>
        </p:nvSpPr>
        <p:spPr/>
        <p:txBody>
          <a:bodyPr/>
          <a:lstStyle/>
          <a:p>
            <a:fld id="{89734552-1ECE-3F4E-885C-0196F83BD32B}" type="slidenum">
              <a:rPr lang="en-AU" smtClean="0"/>
              <a:t>15</a:t>
            </a:fld>
            <a:endParaRPr lang="en-AU"/>
          </a:p>
        </p:txBody>
      </p:sp>
    </p:spTree>
    <p:extLst>
      <p:ext uri="{BB962C8B-B14F-4D97-AF65-F5344CB8AC3E}">
        <p14:creationId xmlns:p14="http://schemas.microsoft.com/office/powerpoint/2010/main" val="10400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068C3-8F6A-812F-CBF5-7E618964D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EAB25-49DF-4D60-7177-5EC2594EB4C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E3EEA7-B6DC-99AC-D5E3-DBBE9B2A1C1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84B016E-DD92-7E55-69FB-C177D1BD9265}"/>
              </a:ext>
            </a:extLst>
          </p:cNvPr>
          <p:cNvSpPr>
            <a:spLocks noGrp="1"/>
          </p:cNvSpPr>
          <p:nvPr>
            <p:ph type="sldNum" sz="quarter" idx="5"/>
          </p:nvPr>
        </p:nvSpPr>
        <p:spPr/>
        <p:txBody>
          <a:bodyPr/>
          <a:lstStyle/>
          <a:p>
            <a:fld id="{89734552-1ECE-3F4E-885C-0196F83BD32B}" type="slidenum">
              <a:rPr lang="en-AU" smtClean="0"/>
              <a:t>16</a:t>
            </a:fld>
            <a:endParaRPr lang="en-AU"/>
          </a:p>
        </p:txBody>
      </p:sp>
    </p:spTree>
    <p:extLst>
      <p:ext uri="{BB962C8B-B14F-4D97-AF65-F5344CB8AC3E}">
        <p14:creationId xmlns:p14="http://schemas.microsoft.com/office/powerpoint/2010/main" val="248379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A4FC8-7DB3-BA79-6F8A-5CC61B416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D82D5-4533-1B21-C00F-0B581410363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EDF3141-372A-0B81-9938-38C66A4BA79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721C19C-DE73-99AC-798F-08F0F910F031}"/>
              </a:ext>
            </a:extLst>
          </p:cNvPr>
          <p:cNvSpPr>
            <a:spLocks noGrp="1"/>
          </p:cNvSpPr>
          <p:nvPr>
            <p:ph type="sldNum" sz="quarter" idx="5"/>
          </p:nvPr>
        </p:nvSpPr>
        <p:spPr/>
        <p:txBody>
          <a:bodyPr/>
          <a:lstStyle/>
          <a:p>
            <a:fld id="{89734552-1ECE-3F4E-885C-0196F83BD32B}" type="slidenum">
              <a:rPr lang="en-AU" smtClean="0"/>
              <a:t>17</a:t>
            </a:fld>
            <a:endParaRPr lang="en-AU"/>
          </a:p>
        </p:txBody>
      </p:sp>
    </p:spTree>
    <p:extLst>
      <p:ext uri="{BB962C8B-B14F-4D97-AF65-F5344CB8AC3E}">
        <p14:creationId xmlns:p14="http://schemas.microsoft.com/office/powerpoint/2010/main" val="92829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A4FC8-7DB3-BA79-6F8A-5CC61B416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D82D5-4533-1B21-C00F-0B581410363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EDF3141-372A-0B81-9938-38C66A4BA79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721C19C-DE73-99AC-798F-08F0F910F031}"/>
              </a:ext>
            </a:extLst>
          </p:cNvPr>
          <p:cNvSpPr>
            <a:spLocks noGrp="1"/>
          </p:cNvSpPr>
          <p:nvPr>
            <p:ph type="sldNum" sz="quarter" idx="5"/>
          </p:nvPr>
        </p:nvSpPr>
        <p:spPr/>
        <p:txBody>
          <a:bodyPr/>
          <a:lstStyle/>
          <a:p>
            <a:fld id="{89734552-1ECE-3F4E-885C-0196F83BD32B}" type="slidenum">
              <a:rPr lang="en-AU" smtClean="0"/>
              <a:t>18</a:t>
            </a:fld>
            <a:endParaRPr lang="en-AU"/>
          </a:p>
        </p:txBody>
      </p:sp>
    </p:spTree>
    <p:extLst>
      <p:ext uri="{BB962C8B-B14F-4D97-AF65-F5344CB8AC3E}">
        <p14:creationId xmlns:p14="http://schemas.microsoft.com/office/powerpoint/2010/main" val="550846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9734552-1ECE-3F4E-885C-0196F83BD32B}" type="slidenum">
              <a:rPr lang="en-AU" smtClean="0"/>
              <a:t>19</a:t>
            </a:fld>
            <a:endParaRPr lang="en-AU"/>
          </a:p>
        </p:txBody>
      </p:sp>
    </p:spTree>
    <p:extLst>
      <p:ext uri="{BB962C8B-B14F-4D97-AF65-F5344CB8AC3E}">
        <p14:creationId xmlns:p14="http://schemas.microsoft.com/office/powerpoint/2010/main" val="420297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000" dirty="0"/>
              <a:t>Climate change, biodiversity, water consumption, modern slavery</a:t>
            </a:r>
          </a:p>
          <a:p>
            <a:pPr marL="171450" indent="-171450">
              <a:buFont typeface="Arial" panose="020B0604020202020204" pitchFamily="34" charset="0"/>
              <a:buChar char="•"/>
            </a:pPr>
            <a:r>
              <a:rPr lang="en-AU" sz="1000" dirty="0"/>
              <a:t>Carbon tariffs, due diligence directive, etc – 16 regs just in EU plus US IRA</a:t>
            </a:r>
          </a:p>
          <a:p>
            <a:pPr marL="171450" indent="-171450">
              <a:buFont typeface="Arial" panose="020B0604020202020204" pitchFamily="34" charset="0"/>
              <a:buChar char="•"/>
            </a:pPr>
            <a:r>
              <a:rPr lang="en-AU" sz="1000" dirty="0"/>
              <a:t>80 Euro/ton tariff , market access, access to capital, consumer price uplift</a:t>
            </a:r>
          </a:p>
          <a:p>
            <a:pPr marL="171450" indent="-171450">
              <a:buFont typeface="Arial" panose="020B0604020202020204" pitchFamily="34" charset="0"/>
              <a:buChar char="•"/>
            </a:pPr>
            <a:r>
              <a:rPr lang="en-AU" sz="1000" dirty="0"/>
              <a:t>60% of claims have no evidence and 40% are false or misleading – will get worse.</a:t>
            </a:r>
          </a:p>
          <a:p>
            <a:pPr marL="171450" indent="-171450">
              <a:buFont typeface="Arial" panose="020B0604020202020204" pitchFamily="34" charset="0"/>
              <a:buChar char="•"/>
            </a:pPr>
            <a:r>
              <a:rPr lang="en-AU" sz="1000" dirty="0"/>
              <a:t>Sunlight is the best auditor – transparency – fair for legitimate traders, un-sustainable behaviour nowhere to hide</a:t>
            </a:r>
          </a:p>
          <a:p>
            <a:endParaRPr lang="en-AU" dirty="0"/>
          </a:p>
        </p:txBody>
      </p:sp>
      <p:sp>
        <p:nvSpPr>
          <p:cNvPr id="4" name="Slide Number Placeholder 3"/>
          <p:cNvSpPr>
            <a:spLocks noGrp="1"/>
          </p:cNvSpPr>
          <p:nvPr>
            <p:ph type="sldNum" sz="quarter" idx="5"/>
          </p:nvPr>
        </p:nvSpPr>
        <p:spPr/>
        <p:txBody>
          <a:bodyPr/>
          <a:lstStyle/>
          <a:p>
            <a:fld id="{89734552-1ECE-3F4E-885C-0196F83BD32B}" type="slidenum">
              <a:rPr lang="en-AU" smtClean="0"/>
              <a:t>2</a:t>
            </a:fld>
            <a:endParaRPr lang="en-AU"/>
          </a:p>
        </p:txBody>
      </p:sp>
    </p:spTree>
    <p:extLst>
      <p:ext uri="{BB962C8B-B14F-4D97-AF65-F5344CB8AC3E}">
        <p14:creationId xmlns:p14="http://schemas.microsoft.com/office/powerpoint/2010/main" val="1273465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F02C-014F-E6DA-6D24-1AFAA7FCB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41FCA-A85C-6B6F-F6C9-0D48A5D0D06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4B85733-82C6-DE00-9930-E4572D0805D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D93A8E2-094F-D535-CF06-12353162BC35}"/>
              </a:ext>
            </a:extLst>
          </p:cNvPr>
          <p:cNvSpPr>
            <a:spLocks noGrp="1"/>
          </p:cNvSpPr>
          <p:nvPr>
            <p:ph type="sldNum" sz="quarter" idx="5"/>
          </p:nvPr>
        </p:nvSpPr>
        <p:spPr/>
        <p:txBody>
          <a:bodyPr/>
          <a:lstStyle/>
          <a:p>
            <a:fld id="{89734552-1ECE-3F4E-885C-0196F83BD32B}" type="slidenum">
              <a:rPr lang="en-AU" smtClean="0"/>
              <a:t>20</a:t>
            </a:fld>
            <a:endParaRPr lang="en-AU"/>
          </a:p>
        </p:txBody>
      </p:sp>
    </p:spTree>
    <p:extLst>
      <p:ext uri="{BB962C8B-B14F-4D97-AF65-F5344CB8AC3E}">
        <p14:creationId xmlns:p14="http://schemas.microsoft.com/office/powerpoint/2010/main" val="1384116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37FA0-7DE6-6014-3630-AC526CD78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7B446-2867-AE0E-3920-08EB7C6D224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E808B37-0CCA-CC19-C953-7B5BA474C30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0FD3136-07AE-F390-F21B-BC0A306F375C}"/>
              </a:ext>
            </a:extLst>
          </p:cNvPr>
          <p:cNvSpPr>
            <a:spLocks noGrp="1"/>
          </p:cNvSpPr>
          <p:nvPr>
            <p:ph type="sldNum" sz="quarter" idx="5"/>
          </p:nvPr>
        </p:nvSpPr>
        <p:spPr/>
        <p:txBody>
          <a:bodyPr/>
          <a:lstStyle/>
          <a:p>
            <a:fld id="{89734552-1ECE-3F4E-885C-0196F83BD32B}" type="slidenum">
              <a:rPr lang="en-AU" smtClean="0"/>
              <a:t>21</a:t>
            </a:fld>
            <a:endParaRPr lang="en-AU"/>
          </a:p>
        </p:txBody>
      </p:sp>
    </p:spTree>
    <p:extLst>
      <p:ext uri="{BB962C8B-B14F-4D97-AF65-F5344CB8AC3E}">
        <p14:creationId xmlns:p14="http://schemas.microsoft.com/office/powerpoint/2010/main" val="131530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6CAF-5E3A-C45A-5B76-3BB3B4B2B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EC3C-E07C-5138-9B52-AB1DF1B80C1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E8CFB67-045B-7957-FD8C-63D3CF17FA5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5243AB5-9F5D-B979-0D3F-627781057D01}"/>
              </a:ext>
            </a:extLst>
          </p:cNvPr>
          <p:cNvSpPr>
            <a:spLocks noGrp="1"/>
          </p:cNvSpPr>
          <p:nvPr>
            <p:ph type="sldNum" sz="quarter" idx="5"/>
          </p:nvPr>
        </p:nvSpPr>
        <p:spPr/>
        <p:txBody>
          <a:bodyPr/>
          <a:lstStyle/>
          <a:p>
            <a:fld id="{89734552-1ECE-3F4E-885C-0196F83BD32B}" type="slidenum">
              <a:rPr lang="en-AU" smtClean="0"/>
              <a:t>22</a:t>
            </a:fld>
            <a:endParaRPr lang="en-AU"/>
          </a:p>
        </p:txBody>
      </p:sp>
    </p:spTree>
    <p:extLst>
      <p:ext uri="{BB962C8B-B14F-4D97-AF65-F5344CB8AC3E}">
        <p14:creationId xmlns:p14="http://schemas.microsoft.com/office/powerpoint/2010/main" val="1007493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E678-47F2-2437-78DD-52394FEBF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D8BA4-96D8-4273-4C96-E88ACA8A0C6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E724F7-9287-7088-DF20-A8CDAFE1FE9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2D2F4A-C7BD-6958-A59B-2C19D4E05C9A}"/>
              </a:ext>
            </a:extLst>
          </p:cNvPr>
          <p:cNvSpPr>
            <a:spLocks noGrp="1"/>
          </p:cNvSpPr>
          <p:nvPr>
            <p:ph type="sldNum" sz="quarter" idx="5"/>
          </p:nvPr>
        </p:nvSpPr>
        <p:spPr/>
        <p:txBody>
          <a:bodyPr/>
          <a:lstStyle/>
          <a:p>
            <a:fld id="{89734552-1ECE-3F4E-885C-0196F83BD32B}" type="slidenum">
              <a:rPr lang="en-AU" smtClean="0"/>
              <a:t>23</a:t>
            </a:fld>
            <a:endParaRPr lang="en-AU"/>
          </a:p>
        </p:txBody>
      </p:sp>
    </p:spTree>
    <p:extLst>
      <p:ext uri="{BB962C8B-B14F-4D97-AF65-F5344CB8AC3E}">
        <p14:creationId xmlns:p14="http://schemas.microsoft.com/office/powerpoint/2010/main" val="2021496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C4E1E-31DD-11B3-53F3-8D804ABFC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30E9A-7B11-B920-E7AA-9AA089A7A03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B0B093F-D47A-20B5-1C11-3ACA52A1B9B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3BE39CF-8D5C-499E-3A9D-9C178A5B9DD1}"/>
              </a:ext>
            </a:extLst>
          </p:cNvPr>
          <p:cNvSpPr>
            <a:spLocks noGrp="1"/>
          </p:cNvSpPr>
          <p:nvPr>
            <p:ph type="sldNum" sz="quarter" idx="5"/>
          </p:nvPr>
        </p:nvSpPr>
        <p:spPr/>
        <p:txBody>
          <a:bodyPr/>
          <a:lstStyle/>
          <a:p>
            <a:fld id="{89734552-1ECE-3F4E-885C-0196F83BD32B}" type="slidenum">
              <a:rPr lang="en-AU" smtClean="0"/>
              <a:t>24</a:t>
            </a:fld>
            <a:endParaRPr lang="en-AU"/>
          </a:p>
        </p:txBody>
      </p:sp>
    </p:spTree>
    <p:extLst>
      <p:ext uri="{BB962C8B-B14F-4D97-AF65-F5344CB8AC3E}">
        <p14:creationId xmlns:p14="http://schemas.microsoft.com/office/powerpoint/2010/main" val="2717696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CB7C-D728-B7EC-FFC3-AD957BD53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7DC9F-CDC6-A150-828A-65C94C9F70C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E96EC2-E353-DFF2-D06E-91E6FF37A7C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F7862FC-8198-0261-59B0-C07F2FB19284}"/>
              </a:ext>
            </a:extLst>
          </p:cNvPr>
          <p:cNvSpPr>
            <a:spLocks noGrp="1"/>
          </p:cNvSpPr>
          <p:nvPr>
            <p:ph type="sldNum" sz="quarter" idx="5"/>
          </p:nvPr>
        </p:nvSpPr>
        <p:spPr/>
        <p:txBody>
          <a:bodyPr/>
          <a:lstStyle/>
          <a:p>
            <a:fld id="{89734552-1ECE-3F4E-885C-0196F83BD32B}" type="slidenum">
              <a:rPr lang="en-AU" smtClean="0"/>
              <a:t>25</a:t>
            </a:fld>
            <a:endParaRPr lang="en-AU"/>
          </a:p>
        </p:txBody>
      </p:sp>
    </p:spTree>
    <p:extLst>
      <p:ext uri="{BB962C8B-B14F-4D97-AF65-F5344CB8AC3E}">
        <p14:creationId xmlns:p14="http://schemas.microsoft.com/office/powerpoint/2010/main" val="347452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FAF1E-E9EE-2E19-FCA8-C6A7A6B68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A8873-F69E-9452-4703-BA73679E9A4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891F0FA-4755-A756-FF86-EC2E3879F05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C79DBDA-C132-6C22-7D18-0326050A84AA}"/>
              </a:ext>
            </a:extLst>
          </p:cNvPr>
          <p:cNvSpPr>
            <a:spLocks noGrp="1"/>
          </p:cNvSpPr>
          <p:nvPr>
            <p:ph type="sldNum" sz="quarter" idx="5"/>
          </p:nvPr>
        </p:nvSpPr>
        <p:spPr/>
        <p:txBody>
          <a:bodyPr/>
          <a:lstStyle/>
          <a:p>
            <a:fld id="{89734552-1ECE-3F4E-885C-0196F83BD32B}" type="slidenum">
              <a:rPr lang="en-AU" smtClean="0"/>
              <a:t>26</a:t>
            </a:fld>
            <a:endParaRPr lang="en-AU"/>
          </a:p>
        </p:txBody>
      </p:sp>
    </p:spTree>
    <p:extLst>
      <p:ext uri="{BB962C8B-B14F-4D97-AF65-F5344CB8AC3E}">
        <p14:creationId xmlns:p14="http://schemas.microsoft.com/office/powerpoint/2010/main" val="3719953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F856F99-1514-4F4B-89CD-D1870C008194}" type="slidenum">
              <a:rPr lang="en-US" smtClean="0"/>
              <a:t>27</a:t>
            </a:fld>
            <a:endParaRPr lang="en-US"/>
          </a:p>
        </p:txBody>
      </p:sp>
    </p:spTree>
    <p:extLst>
      <p:ext uri="{BB962C8B-B14F-4D97-AF65-F5344CB8AC3E}">
        <p14:creationId xmlns:p14="http://schemas.microsoft.com/office/powerpoint/2010/main" val="244946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9734552-1ECE-3F4E-885C-0196F83BD32B}" type="slidenum">
              <a:rPr lang="en-AU" smtClean="0"/>
              <a:t>3</a:t>
            </a:fld>
            <a:endParaRPr lang="en-AU"/>
          </a:p>
        </p:txBody>
      </p:sp>
    </p:spTree>
    <p:extLst>
      <p:ext uri="{BB962C8B-B14F-4D97-AF65-F5344CB8AC3E}">
        <p14:creationId xmlns:p14="http://schemas.microsoft.com/office/powerpoint/2010/main" val="1123786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5C542-4CB2-8552-1125-A595E32B8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A476A-82BB-E239-97FE-42B0354F4A1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56C10CA-1312-D566-73A8-10E408C217E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91D4267-4A08-FBDD-8E72-A95ABCE1CDFF}"/>
              </a:ext>
            </a:extLst>
          </p:cNvPr>
          <p:cNvSpPr>
            <a:spLocks noGrp="1"/>
          </p:cNvSpPr>
          <p:nvPr>
            <p:ph type="sldNum" sz="quarter" idx="5"/>
          </p:nvPr>
        </p:nvSpPr>
        <p:spPr/>
        <p:txBody>
          <a:bodyPr/>
          <a:lstStyle/>
          <a:p>
            <a:fld id="{89734552-1ECE-3F4E-885C-0196F83BD32B}" type="slidenum">
              <a:rPr lang="en-AU" smtClean="0"/>
              <a:t>4</a:t>
            </a:fld>
            <a:endParaRPr lang="en-AU"/>
          </a:p>
        </p:txBody>
      </p:sp>
    </p:spTree>
    <p:extLst>
      <p:ext uri="{BB962C8B-B14F-4D97-AF65-F5344CB8AC3E}">
        <p14:creationId xmlns:p14="http://schemas.microsoft.com/office/powerpoint/2010/main" val="1216364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E9857-B72E-A639-CB58-F2E22E8F2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B28D2-43D0-B7F9-790D-C21A053F832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946F7CA-0AC5-8FD0-0B23-339397EC83A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F5DF786-346A-1196-A7CD-B03767901C03}"/>
              </a:ext>
            </a:extLst>
          </p:cNvPr>
          <p:cNvSpPr>
            <a:spLocks noGrp="1"/>
          </p:cNvSpPr>
          <p:nvPr>
            <p:ph type="sldNum" sz="quarter" idx="5"/>
          </p:nvPr>
        </p:nvSpPr>
        <p:spPr/>
        <p:txBody>
          <a:bodyPr/>
          <a:lstStyle/>
          <a:p>
            <a:fld id="{89734552-1ECE-3F4E-885C-0196F83BD32B}" type="slidenum">
              <a:rPr lang="en-AU" smtClean="0"/>
              <a:t>5</a:t>
            </a:fld>
            <a:endParaRPr lang="en-AU"/>
          </a:p>
        </p:txBody>
      </p:sp>
    </p:spTree>
    <p:extLst>
      <p:ext uri="{BB962C8B-B14F-4D97-AF65-F5344CB8AC3E}">
        <p14:creationId xmlns:p14="http://schemas.microsoft.com/office/powerpoint/2010/main" val="61871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A362E-75A5-065D-3808-16AD4E029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92E70-DFC1-EDA9-657B-45C5C970278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6EEE76-F3EF-AA90-7D66-170C60FCB27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D29304E-5445-5105-28B0-96AA8E54F2DB}"/>
              </a:ext>
            </a:extLst>
          </p:cNvPr>
          <p:cNvSpPr>
            <a:spLocks noGrp="1"/>
          </p:cNvSpPr>
          <p:nvPr>
            <p:ph type="sldNum" sz="quarter" idx="5"/>
          </p:nvPr>
        </p:nvSpPr>
        <p:spPr/>
        <p:txBody>
          <a:bodyPr/>
          <a:lstStyle/>
          <a:p>
            <a:fld id="{89734552-1ECE-3F4E-885C-0196F83BD32B}" type="slidenum">
              <a:rPr lang="en-AU" smtClean="0"/>
              <a:t>6</a:t>
            </a:fld>
            <a:endParaRPr lang="en-AU"/>
          </a:p>
        </p:txBody>
      </p:sp>
    </p:spTree>
    <p:extLst>
      <p:ext uri="{BB962C8B-B14F-4D97-AF65-F5344CB8AC3E}">
        <p14:creationId xmlns:p14="http://schemas.microsoft.com/office/powerpoint/2010/main" val="99870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7F4A-D932-928F-9B80-8B131D59F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34A95-691A-1FB4-118F-E6EB759E3C2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7A103D1-391C-91B6-CE17-8B74CC9A3CC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3B8B948-74D8-05FE-0047-DCCEE00F049A}"/>
              </a:ext>
            </a:extLst>
          </p:cNvPr>
          <p:cNvSpPr>
            <a:spLocks noGrp="1"/>
          </p:cNvSpPr>
          <p:nvPr>
            <p:ph type="sldNum" sz="quarter" idx="5"/>
          </p:nvPr>
        </p:nvSpPr>
        <p:spPr/>
        <p:txBody>
          <a:bodyPr/>
          <a:lstStyle/>
          <a:p>
            <a:fld id="{89734552-1ECE-3F4E-885C-0196F83BD32B}" type="slidenum">
              <a:rPr lang="en-AU" smtClean="0"/>
              <a:t>7</a:t>
            </a:fld>
            <a:endParaRPr lang="en-AU"/>
          </a:p>
        </p:txBody>
      </p:sp>
    </p:spTree>
    <p:extLst>
      <p:ext uri="{BB962C8B-B14F-4D97-AF65-F5344CB8AC3E}">
        <p14:creationId xmlns:p14="http://schemas.microsoft.com/office/powerpoint/2010/main" val="189768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FF292-8D43-66AF-DB24-5ACCFDC23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F23DB-689B-73A0-41B2-240ED5CC012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0C14A8-AA39-4B16-9F54-33401F926BC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65DF76E-EB2F-1A58-0900-A19D793A6870}"/>
              </a:ext>
            </a:extLst>
          </p:cNvPr>
          <p:cNvSpPr>
            <a:spLocks noGrp="1"/>
          </p:cNvSpPr>
          <p:nvPr>
            <p:ph type="sldNum" sz="quarter" idx="5"/>
          </p:nvPr>
        </p:nvSpPr>
        <p:spPr/>
        <p:txBody>
          <a:bodyPr/>
          <a:lstStyle/>
          <a:p>
            <a:fld id="{89734552-1ECE-3F4E-885C-0196F83BD32B}" type="slidenum">
              <a:rPr lang="en-AU" smtClean="0"/>
              <a:t>8</a:t>
            </a:fld>
            <a:endParaRPr lang="en-AU"/>
          </a:p>
        </p:txBody>
      </p:sp>
    </p:spTree>
    <p:extLst>
      <p:ext uri="{BB962C8B-B14F-4D97-AF65-F5344CB8AC3E}">
        <p14:creationId xmlns:p14="http://schemas.microsoft.com/office/powerpoint/2010/main" val="3070936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38183-AC51-33D2-2E91-2E1D7036C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B759B-3989-132C-103B-691E1EAEC8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70648C8-F5DF-3EFD-1854-11EC33BAC2F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E99C0A8-4FBB-4B42-C295-62726AEADCCF}"/>
              </a:ext>
            </a:extLst>
          </p:cNvPr>
          <p:cNvSpPr>
            <a:spLocks noGrp="1"/>
          </p:cNvSpPr>
          <p:nvPr>
            <p:ph type="sldNum" sz="quarter" idx="5"/>
          </p:nvPr>
        </p:nvSpPr>
        <p:spPr/>
        <p:txBody>
          <a:bodyPr/>
          <a:lstStyle/>
          <a:p>
            <a:fld id="{89734552-1ECE-3F4E-885C-0196F83BD32B}" type="slidenum">
              <a:rPr lang="en-AU" smtClean="0"/>
              <a:t>9</a:t>
            </a:fld>
            <a:endParaRPr lang="en-AU"/>
          </a:p>
        </p:txBody>
      </p:sp>
    </p:spTree>
    <p:extLst>
      <p:ext uri="{BB962C8B-B14F-4D97-AF65-F5344CB8AC3E}">
        <p14:creationId xmlns:p14="http://schemas.microsoft.com/office/powerpoint/2010/main" val="394912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DBF160B-3A44-4C3B-BCEA-BD19AB6803E9}" type="datetime1">
              <a:rPr lang="en-US" smtClean="0"/>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09506-28EA-4C19-A061-02E7C9DE017B}" type="slidenum">
              <a:rPr lang="en-US" smtClean="0"/>
              <a:t>‹#›</a:t>
            </a:fld>
            <a:endParaRPr lang="en-US"/>
          </a:p>
        </p:txBody>
      </p:sp>
      <p:grpSp>
        <p:nvGrpSpPr>
          <p:cNvPr id="7" name="Group 6">
            <a:extLst>
              <a:ext uri="{FF2B5EF4-FFF2-40B4-BE49-F238E27FC236}">
                <a16:creationId xmlns:a16="http://schemas.microsoft.com/office/drawing/2014/main" id="{5BA4A9B5-7A37-EB74-653F-000671432CFE}"/>
              </a:ext>
            </a:extLst>
          </p:cNvPr>
          <p:cNvGrpSpPr/>
          <p:nvPr userDrawn="1"/>
        </p:nvGrpSpPr>
        <p:grpSpPr>
          <a:xfrm>
            <a:off x="7841743" y="193893"/>
            <a:ext cx="4110378" cy="6665283"/>
            <a:chOff x="6371416" y="193892"/>
            <a:chExt cx="3339682" cy="6665283"/>
          </a:xfrm>
        </p:grpSpPr>
        <p:pic>
          <p:nvPicPr>
            <p:cNvPr id="8" name="Picture 7">
              <a:extLst>
                <a:ext uri="{FF2B5EF4-FFF2-40B4-BE49-F238E27FC236}">
                  <a16:creationId xmlns:a16="http://schemas.microsoft.com/office/drawing/2014/main" id="{47468F0F-755F-76A9-F7CF-B730EAC5DC6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259247" y="193892"/>
              <a:ext cx="1564020" cy="369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16796D-9429-3C0B-65EB-AA13A0EE84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1416" y="636953"/>
              <a:ext cx="3339682" cy="6222222"/>
            </a:xfrm>
            <a:prstGeom prst="rect">
              <a:avLst/>
            </a:prstGeom>
          </p:spPr>
        </p:pic>
      </p:grpSp>
      <p:sp>
        <p:nvSpPr>
          <p:cNvPr id="10" name="Rectangle 9">
            <a:extLst>
              <a:ext uri="{FF2B5EF4-FFF2-40B4-BE49-F238E27FC236}">
                <a16:creationId xmlns:a16="http://schemas.microsoft.com/office/drawing/2014/main" id="{19A46A2A-D903-03FB-8396-8121CD2210D0}"/>
              </a:ext>
            </a:extLst>
          </p:cNvPr>
          <p:cNvSpPr/>
          <p:nvPr userDrawn="1"/>
        </p:nvSpPr>
        <p:spPr>
          <a:xfrm>
            <a:off x="0" y="0"/>
            <a:ext cx="3826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3148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41029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08821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61989" y="1223889"/>
            <a:ext cx="4781737" cy="495307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72064" y="1223889"/>
            <a:ext cx="4781737" cy="495307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1" y="6356353"/>
            <a:ext cx="2743200" cy="365125"/>
          </a:xfrm>
          <a:prstGeom prst="rect">
            <a:avLst/>
          </a:prstGeom>
        </p:spPr>
        <p:txBody>
          <a:bodyPr/>
          <a:lstStyle/>
          <a:p>
            <a:fld id="{9A38245A-2362-40A2-9432-11E173A2FE35}" type="datetime1">
              <a:rPr lang="en-US" smtClean="0"/>
              <a:t>3/19/24</a:t>
            </a:fld>
            <a:endParaRPr lang="en-US"/>
          </a:p>
        </p:txBody>
      </p:sp>
      <p:sp>
        <p:nvSpPr>
          <p:cNvPr id="6" name="Footer Placeholder 5"/>
          <p:cNvSpPr>
            <a:spLocks noGrp="1"/>
          </p:cNvSpPr>
          <p:nvPr>
            <p:ph type="ftr" sz="quarter" idx="11"/>
          </p:nvPr>
        </p:nvSpPr>
        <p:spPr>
          <a:xfrm>
            <a:off x="4038601" y="6356353"/>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1" y="6356353"/>
            <a:ext cx="2743200" cy="365125"/>
          </a:xfrm>
          <a:prstGeom prst="rect">
            <a:avLst/>
          </a:prstGeom>
        </p:spPr>
        <p:txBody>
          <a:bodyPr/>
          <a:lstStyle/>
          <a:p>
            <a:fld id="{FEB09506-28EA-4C19-A061-02E7C9DE017B}" type="slidenum">
              <a:rPr lang="en-US" smtClean="0"/>
              <a:t>‹#›</a:t>
            </a:fld>
            <a:endParaRPr lang="en-US"/>
          </a:p>
        </p:txBody>
      </p:sp>
      <p:sp>
        <p:nvSpPr>
          <p:cNvPr id="8" name="Title 1"/>
          <p:cNvSpPr>
            <a:spLocks noGrp="1"/>
          </p:cNvSpPr>
          <p:nvPr>
            <p:ph type="title"/>
          </p:nvPr>
        </p:nvSpPr>
        <p:spPr>
          <a:xfrm>
            <a:off x="1461989" y="365128"/>
            <a:ext cx="9891812"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52142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1989" y="1248536"/>
            <a:ext cx="4781737" cy="411956"/>
          </a:xfrm>
          <a:prstGeom prst="rect">
            <a:avLst/>
          </a:prstGeom>
        </p:spPr>
        <p:txBody>
          <a:bodyPr anchor="b">
            <a:normAutofit/>
          </a:bodyPr>
          <a:lstStyle>
            <a:lvl1pPr marL="0" indent="0">
              <a:buNone/>
              <a:defRPr sz="2000" b="1">
                <a:solidFill>
                  <a:srgbClr val="3392E7"/>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572064" y="1251521"/>
            <a:ext cx="4783326" cy="411956"/>
          </a:xfrm>
          <a:prstGeom prst="rect">
            <a:avLst/>
          </a:prstGeom>
        </p:spPr>
        <p:txBody>
          <a:bodyPr anchor="b">
            <a:normAutofit/>
          </a:bodyPr>
          <a:lstStyle>
            <a:lvl1pPr marL="0" indent="0">
              <a:buNone/>
              <a:defRPr sz="2000" b="1">
                <a:solidFill>
                  <a:srgbClr val="3392E7"/>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a:xfrm>
            <a:off x="838201" y="6356353"/>
            <a:ext cx="2743200" cy="365125"/>
          </a:xfrm>
          <a:prstGeom prst="rect">
            <a:avLst/>
          </a:prstGeom>
        </p:spPr>
        <p:txBody>
          <a:bodyPr/>
          <a:lstStyle/>
          <a:p>
            <a:fld id="{6FB96879-471E-46C8-A813-F70B84DA637C}" type="datetime1">
              <a:rPr lang="en-US" smtClean="0"/>
              <a:t>3/19/24</a:t>
            </a:fld>
            <a:endParaRPr lang="en-US"/>
          </a:p>
        </p:txBody>
      </p:sp>
      <p:sp>
        <p:nvSpPr>
          <p:cNvPr id="8" name="Footer Placeholder 7"/>
          <p:cNvSpPr>
            <a:spLocks noGrp="1"/>
          </p:cNvSpPr>
          <p:nvPr>
            <p:ph type="ftr" sz="quarter" idx="11"/>
          </p:nvPr>
        </p:nvSpPr>
        <p:spPr>
          <a:xfrm>
            <a:off x="4038601" y="6356353"/>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1" y="6356353"/>
            <a:ext cx="2743200" cy="365125"/>
          </a:xfrm>
          <a:prstGeom prst="rect">
            <a:avLst/>
          </a:prstGeom>
        </p:spPr>
        <p:txBody>
          <a:bodyPr/>
          <a:lstStyle/>
          <a:p>
            <a:fld id="{FEB09506-28EA-4C19-A061-02E7C9DE017B}" type="slidenum">
              <a:rPr lang="en-US" smtClean="0"/>
              <a:t>‹#›</a:t>
            </a:fld>
            <a:endParaRPr lang="en-US"/>
          </a:p>
        </p:txBody>
      </p:sp>
      <p:sp>
        <p:nvSpPr>
          <p:cNvPr id="10" name="Title 1"/>
          <p:cNvSpPr>
            <a:spLocks noGrp="1"/>
          </p:cNvSpPr>
          <p:nvPr>
            <p:ph type="title"/>
          </p:nvPr>
        </p:nvSpPr>
        <p:spPr>
          <a:xfrm>
            <a:off x="1461989" y="365128"/>
            <a:ext cx="9891812"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
        <p:nvSpPr>
          <p:cNvPr id="11" name="Content Placeholder 2"/>
          <p:cNvSpPr>
            <a:spLocks noGrp="1"/>
          </p:cNvSpPr>
          <p:nvPr>
            <p:ph sz="half" idx="13"/>
          </p:nvPr>
        </p:nvSpPr>
        <p:spPr>
          <a:xfrm>
            <a:off x="1461989" y="1842868"/>
            <a:ext cx="4781737" cy="4334095"/>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6572064" y="1842868"/>
            <a:ext cx="4781738" cy="4334095"/>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358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3"/>
            <a:ext cx="2743200" cy="365125"/>
          </a:xfrm>
          <a:prstGeom prst="rect">
            <a:avLst/>
          </a:prstGeom>
        </p:spPr>
        <p:txBody>
          <a:bodyPr/>
          <a:lstStyle/>
          <a:p>
            <a:fld id="{81A389D0-0F06-4052-931B-BC5D7EEFC8E9}" type="datetime1">
              <a:rPr lang="en-US" smtClean="0"/>
              <a:t>3/19/24</a:t>
            </a:fld>
            <a:endParaRPr lang="en-US"/>
          </a:p>
        </p:txBody>
      </p:sp>
      <p:sp>
        <p:nvSpPr>
          <p:cNvPr id="4" name="Footer Placeholder 3"/>
          <p:cNvSpPr>
            <a:spLocks noGrp="1"/>
          </p:cNvSpPr>
          <p:nvPr>
            <p:ph type="ftr" sz="quarter" idx="11"/>
          </p:nvPr>
        </p:nvSpPr>
        <p:spPr>
          <a:xfrm>
            <a:off x="4038601" y="6356353"/>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1" y="6356353"/>
            <a:ext cx="2743200" cy="365125"/>
          </a:xfrm>
          <a:prstGeom prst="rect">
            <a:avLst/>
          </a:prstGeom>
        </p:spPr>
        <p:txBody>
          <a:bodyPr/>
          <a:lstStyle/>
          <a:p>
            <a:fld id="{FEB09506-28EA-4C19-A061-02E7C9DE017B}" type="slidenum">
              <a:rPr lang="en-US" smtClean="0"/>
              <a:t>‹#›</a:t>
            </a:fld>
            <a:endParaRPr lang="en-US"/>
          </a:p>
        </p:txBody>
      </p:sp>
      <p:sp>
        <p:nvSpPr>
          <p:cNvPr id="6" name="Title 1"/>
          <p:cNvSpPr>
            <a:spLocks noGrp="1"/>
          </p:cNvSpPr>
          <p:nvPr>
            <p:ph type="title"/>
          </p:nvPr>
        </p:nvSpPr>
        <p:spPr>
          <a:xfrm>
            <a:off x="1461989" y="365128"/>
            <a:ext cx="9891812"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20594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A8505E0-37E7-4BCD-BA8D-3C81CE89C100}" type="datetime1">
              <a:rPr lang="en-US" smtClean="0"/>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09506-28EA-4C19-A061-02E7C9DE017B}" type="slidenum">
              <a:rPr lang="en-US" smtClean="0"/>
              <a:pPr/>
              <a:t>‹#›</a:t>
            </a:fld>
            <a:endParaRPr lang="en-US"/>
          </a:p>
        </p:txBody>
      </p:sp>
    </p:spTree>
    <p:extLst>
      <p:ext uri="{BB962C8B-B14F-4D97-AF65-F5344CB8AC3E}">
        <p14:creationId xmlns:p14="http://schemas.microsoft.com/office/powerpoint/2010/main" val="3638121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62340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A38245A-2362-40A2-9432-11E173A2FE35}" type="datetime1">
              <a:rPr lang="en-US" smtClean="0"/>
              <a:t>3/19/24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09506-28EA-4C19-A061-02E7C9DE017B}" type="slidenum">
              <a:rPr lang="en-US" smtClean="0"/>
              <a:t>‹#›</a:t>
            </a:fld>
            <a:endParaRPr lang="en-US"/>
          </a:p>
        </p:txBody>
      </p:sp>
    </p:spTree>
    <p:extLst>
      <p:ext uri="{BB962C8B-B14F-4D97-AF65-F5344CB8AC3E}">
        <p14:creationId xmlns:p14="http://schemas.microsoft.com/office/powerpoint/2010/main" val="14670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986519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1A389D0-0F06-4052-931B-BC5D7EEFC8E9}" type="datetime1">
              <a:rPr lang="en-US" smtClean="0"/>
              <a:t>3/19/24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09506-28EA-4C19-A061-02E7C9DE017B}" type="slidenum">
              <a:rPr lang="en-US" smtClean="0"/>
              <a:t>‹#›</a:t>
            </a:fld>
            <a:endParaRPr lang="en-US"/>
          </a:p>
        </p:txBody>
      </p:sp>
    </p:spTree>
    <p:extLst>
      <p:ext uri="{BB962C8B-B14F-4D97-AF65-F5344CB8AC3E}">
        <p14:creationId xmlns:p14="http://schemas.microsoft.com/office/powerpoint/2010/main" val="249332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BC4FA-4788-483E-AD3A-36A4714E3E4D}" type="datetime1">
              <a:rPr lang="en-US" smtClean="0"/>
              <a:t>3/19/24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09506-28EA-4C19-A061-02E7C9DE017B}" type="slidenum">
              <a:rPr lang="en-US" smtClean="0"/>
              <a:t>‹#›</a:t>
            </a:fld>
            <a:endParaRPr lang="en-US"/>
          </a:p>
        </p:txBody>
      </p:sp>
    </p:spTree>
    <p:extLst>
      <p:ext uri="{BB962C8B-B14F-4D97-AF65-F5344CB8AC3E}">
        <p14:creationId xmlns:p14="http://schemas.microsoft.com/office/powerpoint/2010/main" val="113903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658153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4386578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3/19/24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3920664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76" r:id="rId12"/>
    <p:sldLayoutId id="2147483677" r:id="rId13"/>
    <p:sldLayoutId id="21474836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9.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8.png"/><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3.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49.png"/><Relationship Id="rId21" Type="http://schemas.openxmlformats.org/officeDocument/2006/relationships/image" Target="../media/image72.png"/><Relationship Id="rId7"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0.jpeg"/><Relationship Id="rId24" Type="http://schemas.openxmlformats.org/officeDocument/2006/relationships/image" Target="../media/image75.jpeg"/><Relationship Id="rId5" Type="http://schemas.openxmlformats.org/officeDocument/2006/relationships/image" Target="../media/image57.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jpeg"/><Relationship Id="rId22" Type="http://schemas.openxmlformats.org/officeDocument/2006/relationships/image" Target="../media/image73.png"/><Relationship Id="rId27"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uncefact.github.io/spec-untp/" TargetMode="Externa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Sustainable Development Stock Illustrations – 42,606 Sustainable  Development Stock Illustrations, Vectors &amp; Clipart - Dreamstime">
            <a:extLst>
              <a:ext uri="{FF2B5EF4-FFF2-40B4-BE49-F238E27FC236}">
                <a16:creationId xmlns:a16="http://schemas.microsoft.com/office/drawing/2014/main" id="{DAD4286D-ADA0-95B6-AA4F-EB86B3B91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38" y="344906"/>
            <a:ext cx="2765979" cy="2765979"/>
          </a:xfrm>
          <a:prstGeom prst="rect">
            <a:avLst/>
          </a:prstGeom>
          <a:noFill/>
          <a:extLst>
            <a:ext uri="{909E8E84-426E-40DD-AFC4-6F175D3DCCD1}">
              <a14:hiddenFill xmlns:a14="http://schemas.microsoft.com/office/drawing/2010/main">
                <a:solidFill>
                  <a:srgbClr val="FFFFFF"/>
                </a:solidFill>
              </a14:hiddenFill>
            </a:ext>
          </a:extLst>
        </p:spPr>
      </p:pic>
      <p:sp>
        <p:nvSpPr>
          <p:cNvPr id="38" name="Subtitle 5"/>
          <p:cNvSpPr txBox="1">
            <a:spLocks/>
          </p:cNvSpPr>
          <p:nvPr/>
        </p:nvSpPr>
        <p:spPr>
          <a:xfrm>
            <a:off x="2910441" y="4217364"/>
            <a:ext cx="5275825" cy="82931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olidFill>
                  <a:schemeClr val="tx1">
                    <a:lumMod val="65000"/>
                    <a:lumOff val="35000"/>
                  </a:schemeClr>
                </a:solidFill>
                <a:latin typeface="Arial" panose="020B0604020202020204" pitchFamily="34" charset="0"/>
                <a:cs typeface="Arial" panose="020B0604020202020204" pitchFamily="34" charset="0"/>
              </a:rPr>
              <a:t>Steve Capell</a:t>
            </a:r>
          </a:p>
          <a:p>
            <a:pPr marL="0" indent="0">
              <a:spcBef>
                <a:spcPts val="0"/>
              </a:spcBef>
              <a:buNone/>
            </a:pPr>
            <a:r>
              <a:rPr lang="en-US" sz="1600" dirty="0" err="1">
                <a:solidFill>
                  <a:schemeClr val="tx1">
                    <a:lumMod val="65000"/>
                    <a:lumOff val="35000"/>
                  </a:schemeClr>
                </a:solidFill>
                <a:latin typeface="Arial" panose="020B0604020202020204" pitchFamily="34" charset="0"/>
                <a:cs typeface="Arial" panose="020B0604020202020204" pitchFamily="34" charset="0"/>
              </a:rPr>
              <a:t>steve.capell@gmail.com</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853327" y="1307037"/>
            <a:ext cx="6155196" cy="2765979"/>
          </a:xfrm>
        </p:spPr>
        <p:txBody>
          <a:bodyPr>
            <a:noAutofit/>
          </a:bodyPr>
          <a:lstStyle/>
          <a:p>
            <a:br>
              <a:rPr lang="en-US" sz="3600" b="1" dirty="0">
                <a:solidFill>
                  <a:srgbClr val="3392E7"/>
                </a:solidFill>
              </a:rPr>
            </a:br>
            <a:br>
              <a:rPr lang="en-US" sz="3600" b="1" dirty="0">
                <a:solidFill>
                  <a:srgbClr val="3392E7"/>
                </a:solidFill>
              </a:rPr>
            </a:br>
            <a:r>
              <a:rPr lang="en-AU" sz="3600" b="1" dirty="0">
                <a:solidFill>
                  <a:srgbClr val="3392E7"/>
                </a:solidFill>
              </a:rPr>
              <a:t>Transparency at Scale</a:t>
            </a:r>
            <a:br>
              <a:rPr lang="en-AU" sz="3600" b="1" dirty="0">
                <a:solidFill>
                  <a:srgbClr val="3392E7"/>
                </a:solidFill>
              </a:rPr>
            </a:br>
            <a:r>
              <a:rPr lang="en-AU" sz="2400" b="1" i="1" dirty="0">
                <a:solidFill>
                  <a:srgbClr val="3392E7"/>
                </a:solidFill>
              </a:rPr>
              <a:t>UNECE recommendation 49</a:t>
            </a:r>
            <a:br>
              <a:rPr lang="en-AU" sz="2800" b="1" i="1" dirty="0">
                <a:solidFill>
                  <a:srgbClr val="3392E7"/>
                </a:solidFill>
              </a:rPr>
            </a:br>
            <a:r>
              <a:rPr lang="en-AU" sz="2800" b="1" i="1" dirty="0">
                <a:solidFill>
                  <a:srgbClr val="3392E7"/>
                </a:solidFill>
                <a:latin typeface="+mn-lt"/>
              </a:rPr>
              <a:t>UN Transparency Protocol (UNTP)</a:t>
            </a:r>
            <a:endParaRPr lang="en-US" sz="3600" b="1" i="1" dirty="0">
              <a:solidFill>
                <a:srgbClr val="3392E7"/>
              </a:solidFill>
              <a:latin typeface="+mn-lt"/>
            </a:endParaRPr>
          </a:p>
        </p:txBody>
      </p:sp>
    </p:spTree>
    <p:extLst>
      <p:ext uri="{BB962C8B-B14F-4D97-AF65-F5344CB8AC3E}">
        <p14:creationId xmlns:p14="http://schemas.microsoft.com/office/powerpoint/2010/main" val="387048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78268-F908-2E69-88C9-1F1A0D3CFB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DE5C81C-6B4D-C80C-2FB2-1BA187C9505C}"/>
              </a:ext>
            </a:extLst>
          </p:cNvPr>
          <p:cNvSpPr txBox="1"/>
          <p:nvPr/>
        </p:nvSpPr>
        <p:spPr>
          <a:xfrm>
            <a:off x="641157" y="378092"/>
            <a:ext cx="9012404" cy="642484"/>
          </a:xfrm>
          <a:prstGeom prst="rect">
            <a:avLst/>
          </a:prstGeom>
          <a:noFill/>
        </p:spPr>
        <p:txBody>
          <a:bodyPr wrap="none" rtlCol="0">
            <a:spAutoFit/>
          </a:bodyPr>
          <a:lstStyle/>
          <a:p>
            <a:r>
              <a:rPr lang="en-AU" sz="3575" b="1" dirty="0">
                <a:solidFill>
                  <a:schemeClr val="accent1">
                    <a:lumMod val="50000"/>
                  </a:schemeClr>
                </a:solidFill>
              </a:rPr>
              <a:t>#4 – UNTP includes </a:t>
            </a:r>
            <a:r>
              <a:rPr lang="en-AU" sz="3575" b="1" u="sng" dirty="0">
                <a:solidFill>
                  <a:schemeClr val="accent1">
                    <a:lumMod val="50000"/>
                  </a:schemeClr>
                </a:solidFill>
              </a:rPr>
              <a:t>a privacy &amp; security toolkit</a:t>
            </a:r>
            <a:endParaRPr lang="en-AU" sz="3575" b="1" i="1" u="sng" dirty="0">
              <a:solidFill>
                <a:schemeClr val="accent1">
                  <a:lumMod val="50000"/>
                </a:schemeClr>
              </a:solidFill>
            </a:endParaRPr>
          </a:p>
        </p:txBody>
      </p:sp>
      <p:sp>
        <p:nvSpPr>
          <p:cNvPr id="36" name="TextBox 35">
            <a:extLst>
              <a:ext uri="{FF2B5EF4-FFF2-40B4-BE49-F238E27FC236}">
                <a16:creationId xmlns:a16="http://schemas.microsoft.com/office/drawing/2014/main" id="{7B638D0A-39F4-4797-D0AC-8E2E4594F8C1}"/>
              </a:ext>
            </a:extLst>
          </p:cNvPr>
          <p:cNvSpPr txBox="1"/>
          <p:nvPr/>
        </p:nvSpPr>
        <p:spPr>
          <a:xfrm>
            <a:off x="699046" y="1038780"/>
            <a:ext cx="10860053" cy="954107"/>
          </a:xfrm>
          <a:prstGeom prst="rect">
            <a:avLst/>
          </a:prstGeom>
          <a:noFill/>
        </p:spPr>
        <p:txBody>
          <a:bodyPr wrap="square" rtlCol="0">
            <a:spAutoFit/>
          </a:bodyPr>
          <a:lstStyle/>
          <a:p>
            <a:r>
              <a:rPr lang="en-AU" sz="2800" dirty="0"/>
              <a:t>Six tools that allow UNTP implementers to choose their own balance between confidentiality and transparency.</a:t>
            </a:r>
          </a:p>
        </p:txBody>
      </p:sp>
      <p:sp>
        <p:nvSpPr>
          <p:cNvPr id="50" name="TextBox 49">
            <a:extLst>
              <a:ext uri="{FF2B5EF4-FFF2-40B4-BE49-F238E27FC236}">
                <a16:creationId xmlns:a16="http://schemas.microsoft.com/office/drawing/2014/main" id="{986FD2FD-B86D-6A9B-3C4B-74CAD4A52172}"/>
              </a:ext>
            </a:extLst>
          </p:cNvPr>
          <p:cNvSpPr txBox="1"/>
          <p:nvPr/>
        </p:nvSpPr>
        <p:spPr>
          <a:xfrm>
            <a:off x="9904240" y="2637720"/>
            <a:ext cx="1263476" cy="584775"/>
          </a:xfrm>
          <a:prstGeom prst="rect">
            <a:avLst/>
          </a:prstGeom>
          <a:noFill/>
        </p:spPr>
        <p:txBody>
          <a:bodyPr wrap="square" rtlCol="0">
            <a:spAutoFit/>
          </a:bodyPr>
          <a:lstStyle/>
          <a:p>
            <a:r>
              <a:rPr lang="en-AU" sz="3200" b="1" dirty="0"/>
              <a:t>UNTP</a:t>
            </a:r>
          </a:p>
        </p:txBody>
      </p:sp>
      <p:pic>
        <p:nvPicPr>
          <p:cNvPr id="53" name="Picture 52">
            <a:extLst>
              <a:ext uri="{FF2B5EF4-FFF2-40B4-BE49-F238E27FC236}">
                <a16:creationId xmlns:a16="http://schemas.microsoft.com/office/drawing/2014/main" id="{6B2A8470-0A49-D40E-9352-E51AC3A97AA0}"/>
              </a:ext>
            </a:extLst>
          </p:cNvPr>
          <p:cNvPicPr>
            <a:picLocks noChangeAspect="1"/>
          </p:cNvPicPr>
          <p:nvPr/>
        </p:nvPicPr>
        <p:blipFill>
          <a:blip r:embed="rId3"/>
          <a:stretch>
            <a:fillRect/>
          </a:stretch>
        </p:blipFill>
        <p:spPr>
          <a:xfrm>
            <a:off x="8589241" y="2494146"/>
            <a:ext cx="1117563" cy="933723"/>
          </a:xfrm>
          <a:prstGeom prst="rect">
            <a:avLst/>
          </a:prstGeom>
        </p:spPr>
      </p:pic>
      <p:sp>
        <p:nvSpPr>
          <p:cNvPr id="74" name="TextBox 73">
            <a:extLst>
              <a:ext uri="{FF2B5EF4-FFF2-40B4-BE49-F238E27FC236}">
                <a16:creationId xmlns:a16="http://schemas.microsoft.com/office/drawing/2014/main" id="{3A4A2512-83B7-3CB6-3F3A-D22C198A5CB2}"/>
              </a:ext>
            </a:extLst>
          </p:cNvPr>
          <p:cNvSpPr txBox="1"/>
          <p:nvPr/>
        </p:nvSpPr>
        <p:spPr>
          <a:xfrm>
            <a:off x="8575398" y="3750284"/>
            <a:ext cx="2880978" cy="1200329"/>
          </a:xfrm>
          <a:prstGeom prst="rect">
            <a:avLst/>
          </a:prstGeom>
          <a:noFill/>
        </p:spPr>
        <p:txBody>
          <a:bodyPr wrap="square" rtlCol="0">
            <a:spAutoFit/>
          </a:bodyPr>
          <a:lstStyle/>
          <a:p>
            <a:r>
              <a:rPr lang="en-AU" sz="2400" dirty="0"/>
              <a:t>Different data needs different levels of protection.</a:t>
            </a:r>
          </a:p>
        </p:txBody>
      </p:sp>
      <p:grpSp>
        <p:nvGrpSpPr>
          <p:cNvPr id="89" name="Group 88">
            <a:extLst>
              <a:ext uri="{FF2B5EF4-FFF2-40B4-BE49-F238E27FC236}">
                <a16:creationId xmlns:a16="http://schemas.microsoft.com/office/drawing/2014/main" id="{B6F32681-7C62-4D26-4239-3D04A4280338}"/>
              </a:ext>
            </a:extLst>
          </p:cNvPr>
          <p:cNvGrpSpPr/>
          <p:nvPr/>
        </p:nvGrpSpPr>
        <p:grpSpPr>
          <a:xfrm>
            <a:off x="2270889" y="2198707"/>
            <a:ext cx="1263476" cy="4107523"/>
            <a:chOff x="2318023" y="2056934"/>
            <a:chExt cx="1405284" cy="4602607"/>
          </a:xfrm>
        </p:grpSpPr>
        <p:sp>
          <p:nvSpPr>
            <p:cNvPr id="12" name="Rounded Rectangle 11">
              <a:extLst>
                <a:ext uri="{FF2B5EF4-FFF2-40B4-BE49-F238E27FC236}">
                  <a16:creationId xmlns:a16="http://schemas.microsoft.com/office/drawing/2014/main" id="{B1B82894-A1DC-AA56-EC14-594504FBB4CD}"/>
                </a:ext>
              </a:extLst>
            </p:cNvPr>
            <p:cNvSpPr/>
            <p:nvPr/>
          </p:nvSpPr>
          <p:spPr>
            <a:xfrm>
              <a:off x="2349309" y="3636431"/>
              <a:ext cx="1236487" cy="1410379"/>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13" name="Rounded Rectangle 12">
              <a:extLst>
                <a:ext uri="{FF2B5EF4-FFF2-40B4-BE49-F238E27FC236}">
                  <a16:creationId xmlns:a16="http://schemas.microsoft.com/office/drawing/2014/main" id="{39B2A032-120E-94BF-9F7A-D483B6B9D758}"/>
                </a:ext>
              </a:extLst>
            </p:cNvPr>
            <p:cNvSpPr/>
            <p:nvPr/>
          </p:nvSpPr>
          <p:spPr>
            <a:xfrm>
              <a:off x="2502508" y="4092219"/>
              <a:ext cx="929961"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Information</a:t>
              </a:r>
            </a:p>
          </p:txBody>
        </p:sp>
        <p:sp>
          <p:nvSpPr>
            <p:cNvPr id="14" name="Rounded Rectangle 13">
              <a:extLst>
                <a:ext uri="{FF2B5EF4-FFF2-40B4-BE49-F238E27FC236}">
                  <a16:creationId xmlns:a16="http://schemas.microsoft.com/office/drawing/2014/main" id="{757A0BA8-DBB0-D7CC-3E3A-885FC7E362BE}"/>
                </a:ext>
              </a:extLst>
            </p:cNvPr>
            <p:cNvSpPr/>
            <p:nvPr/>
          </p:nvSpPr>
          <p:spPr>
            <a:xfrm>
              <a:off x="2637471" y="4235690"/>
              <a:ext cx="79499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Provenance Data</a:t>
              </a:r>
            </a:p>
          </p:txBody>
        </p:sp>
        <p:sp>
          <p:nvSpPr>
            <p:cNvPr id="15" name="Rounded Rectangle 14">
              <a:extLst>
                <a:ext uri="{FF2B5EF4-FFF2-40B4-BE49-F238E27FC236}">
                  <a16:creationId xmlns:a16="http://schemas.microsoft.com/office/drawing/2014/main" id="{72A5F362-903E-63F1-3E19-555F9E540225}"/>
                </a:ext>
              </a:extLst>
            </p:cNvPr>
            <p:cNvSpPr/>
            <p:nvPr/>
          </p:nvSpPr>
          <p:spPr>
            <a:xfrm>
              <a:off x="2507463" y="4716603"/>
              <a:ext cx="929961"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Item/Batch Data</a:t>
              </a:r>
            </a:p>
          </p:txBody>
        </p:sp>
        <p:sp>
          <p:nvSpPr>
            <p:cNvPr id="16" name="Rounded Rectangle 15">
              <a:extLst>
                <a:ext uri="{FF2B5EF4-FFF2-40B4-BE49-F238E27FC236}">
                  <a16:creationId xmlns:a16="http://schemas.microsoft.com/office/drawing/2014/main" id="{1A1C9EE2-BC70-D590-03C1-10E3B20AF931}"/>
                </a:ext>
              </a:extLst>
            </p:cNvPr>
            <p:cNvSpPr/>
            <p:nvPr/>
          </p:nvSpPr>
          <p:spPr>
            <a:xfrm>
              <a:off x="2641541" y="3783666"/>
              <a:ext cx="79092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Organisation</a:t>
              </a:r>
            </a:p>
          </p:txBody>
        </p:sp>
        <p:sp>
          <p:nvSpPr>
            <p:cNvPr id="17" name="Rounded Rectangle 16">
              <a:extLst>
                <a:ext uri="{FF2B5EF4-FFF2-40B4-BE49-F238E27FC236}">
                  <a16:creationId xmlns:a16="http://schemas.microsoft.com/office/drawing/2014/main" id="{0CAE0C07-4DC5-DA8E-E620-29A1B3673F11}"/>
                </a:ext>
              </a:extLst>
            </p:cNvPr>
            <p:cNvSpPr/>
            <p:nvPr/>
          </p:nvSpPr>
          <p:spPr>
            <a:xfrm>
              <a:off x="2641540" y="3937199"/>
              <a:ext cx="79092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Facility Data</a:t>
              </a:r>
            </a:p>
          </p:txBody>
        </p:sp>
        <p:sp>
          <p:nvSpPr>
            <p:cNvPr id="18" name="TextBox 17">
              <a:extLst>
                <a:ext uri="{FF2B5EF4-FFF2-40B4-BE49-F238E27FC236}">
                  <a16:creationId xmlns:a16="http://schemas.microsoft.com/office/drawing/2014/main" id="{4651121F-9169-E7D2-25C3-1403C27E809E}"/>
                </a:ext>
              </a:extLst>
            </p:cNvPr>
            <p:cNvSpPr txBox="1"/>
            <p:nvPr/>
          </p:nvSpPr>
          <p:spPr>
            <a:xfrm>
              <a:off x="2378229" y="3616317"/>
              <a:ext cx="1200261" cy="206924"/>
            </a:xfrm>
            <a:prstGeom prst="rect">
              <a:avLst/>
            </a:prstGeom>
            <a:noFill/>
          </p:spPr>
          <p:txBody>
            <a:bodyPr wrap="none" rtlCol="0" anchor="ctr">
              <a:spAutoFit/>
            </a:bodyPr>
            <a:lstStyle/>
            <a:p>
              <a:pPr algn="ctr"/>
              <a:r>
                <a:rPr lang="en-AU" sz="600" b="1" dirty="0">
                  <a:solidFill>
                    <a:schemeClr val="bg1"/>
                  </a:solidFill>
                </a:rPr>
                <a:t>UN Digital Product Passport</a:t>
              </a:r>
            </a:p>
          </p:txBody>
        </p:sp>
        <p:cxnSp>
          <p:nvCxnSpPr>
            <p:cNvPr id="19" name="Elbow Connector 18">
              <a:extLst>
                <a:ext uri="{FF2B5EF4-FFF2-40B4-BE49-F238E27FC236}">
                  <a16:creationId xmlns:a16="http://schemas.microsoft.com/office/drawing/2014/main" id="{8D331B56-BCB4-B8FA-D28A-2A219DD1FDBE}"/>
                </a:ext>
              </a:extLst>
            </p:cNvPr>
            <p:cNvCxnSpPr>
              <a:cxnSpLocks/>
              <a:stCxn id="16" idx="1"/>
            </p:cNvCxnSpPr>
            <p:nvPr/>
          </p:nvCxnSpPr>
          <p:spPr>
            <a:xfrm rot="10800000" flipV="1">
              <a:off x="2563052" y="3841220"/>
              <a:ext cx="78489" cy="25099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3B154C6B-B0EC-6314-30B0-1290CF7D81B4}"/>
                </a:ext>
              </a:extLst>
            </p:cNvPr>
            <p:cNvCxnSpPr>
              <a:cxnSpLocks/>
              <a:stCxn id="17" idx="1"/>
            </p:cNvCxnSpPr>
            <p:nvPr/>
          </p:nvCxnSpPr>
          <p:spPr>
            <a:xfrm rot="10800000" flipV="1">
              <a:off x="2563052" y="3994753"/>
              <a:ext cx="78489" cy="11510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38DDB1C9-7E5D-AC25-002E-5FCD2C0577DA}"/>
                </a:ext>
              </a:extLst>
            </p:cNvPr>
            <p:cNvCxnSpPr>
              <a:cxnSpLocks/>
              <a:stCxn id="14" idx="1"/>
            </p:cNvCxnSpPr>
            <p:nvPr/>
          </p:nvCxnSpPr>
          <p:spPr>
            <a:xfrm rot="10800000">
              <a:off x="2557151" y="4178838"/>
              <a:ext cx="80319" cy="11440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D33918C-8022-818C-49AA-2FEBAEB2DA07}"/>
                </a:ext>
              </a:extLst>
            </p:cNvPr>
            <p:cNvCxnSpPr>
              <a:cxnSpLocks/>
              <a:stCxn id="15" idx="1"/>
              <a:endCxn id="13" idx="1"/>
            </p:cNvCxnSpPr>
            <p:nvPr/>
          </p:nvCxnSpPr>
          <p:spPr>
            <a:xfrm rot="10800000">
              <a:off x="2502508" y="4149773"/>
              <a:ext cx="4955" cy="624384"/>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B43527E8-3D94-4288-9627-DC72BE683476}"/>
                </a:ext>
              </a:extLst>
            </p:cNvPr>
            <p:cNvCxnSpPr>
              <a:cxnSpLocks/>
              <a:stCxn id="39" idx="1"/>
            </p:cNvCxnSpPr>
            <p:nvPr/>
          </p:nvCxnSpPr>
          <p:spPr>
            <a:xfrm rot="10800000">
              <a:off x="2566902" y="4803033"/>
              <a:ext cx="80478" cy="11510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EB529555-B40E-338B-23BC-2E653D1D087D}"/>
                </a:ext>
              </a:extLst>
            </p:cNvPr>
            <p:cNvCxnSpPr>
              <a:cxnSpLocks/>
              <a:stCxn id="41" idx="1"/>
            </p:cNvCxnSpPr>
            <p:nvPr/>
          </p:nvCxnSpPr>
          <p:spPr>
            <a:xfrm rot="10800000">
              <a:off x="2568812" y="4522397"/>
              <a:ext cx="80319" cy="8729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D41969E-3BF8-0268-C934-B6B5EC71A388}"/>
                </a:ext>
              </a:extLst>
            </p:cNvPr>
            <p:cNvCxnSpPr>
              <a:cxnSpLocks/>
              <a:stCxn id="43" idx="1"/>
              <a:endCxn id="13" idx="1"/>
            </p:cNvCxnSpPr>
            <p:nvPr/>
          </p:nvCxnSpPr>
          <p:spPr>
            <a:xfrm rot="10800000">
              <a:off x="2502508" y="4149773"/>
              <a:ext cx="10779" cy="298620"/>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B1D9EE75-D384-CF34-AE59-2C3C979FCC96}"/>
                </a:ext>
              </a:extLst>
            </p:cNvPr>
            <p:cNvSpPr/>
            <p:nvPr/>
          </p:nvSpPr>
          <p:spPr>
            <a:xfrm>
              <a:off x="2674935" y="4881645"/>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39" name="Rounded Rectangle 38">
              <a:extLst>
                <a:ext uri="{FF2B5EF4-FFF2-40B4-BE49-F238E27FC236}">
                  <a16:creationId xmlns:a16="http://schemas.microsoft.com/office/drawing/2014/main" id="{BA0B957D-94CF-5662-2713-E41C9013CD63}"/>
                </a:ext>
              </a:extLst>
            </p:cNvPr>
            <p:cNvSpPr/>
            <p:nvPr/>
          </p:nvSpPr>
          <p:spPr>
            <a:xfrm>
              <a:off x="2647380" y="4860586"/>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Events</a:t>
              </a:r>
            </a:p>
          </p:txBody>
        </p:sp>
        <p:sp>
          <p:nvSpPr>
            <p:cNvPr id="40" name="Rounded Rectangle 39">
              <a:extLst>
                <a:ext uri="{FF2B5EF4-FFF2-40B4-BE49-F238E27FC236}">
                  <a16:creationId xmlns:a16="http://schemas.microsoft.com/office/drawing/2014/main" id="{68B23C3A-0B9B-3DD6-9063-F0B4842C545C}"/>
                </a:ext>
              </a:extLst>
            </p:cNvPr>
            <p:cNvSpPr/>
            <p:nvPr/>
          </p:nvSpPr>
          <p:spPr>
            <a:xfrm>
              <a:off x="2674254" y="4576747"/>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41" name="Rounded Rectangle 40">
              <a:extLst>
                <a:ext uri="{FF2B5EF4-FFF2-40B4-BE49-F238E27FC236}">
                  <a16:creationId xmlns:a16="http://schemas.microsoft.com/office/drawing/2014/main" id="{C7C003AD-73CF-6A2B-4B76-97D8FF4716A6}"/>
                </a:ext>
              </a:extLst>
            </p:cNvPr>
            <p:cNvSpPr/>
            <p:nvPr/>
          </p:nvSpPr>
          <p:spPr>
            <a:xfrm>
              <a:off x="2649130" y="4552141"/>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ESG Metric Value</a:t>
              </a:r>
            </a:p>
          </p:txBody>
        </p:sp>
        <p:sp>
          <p:nvSpPr>
            <p:cNvPr id="42" name="Rounded Rectangle 41">
              <a:extLst>
                <a:ext uri="{FF2B5EF4-FFF2-40B4-BE49-F238E27FC236}">
                  <a16:creationId xmlns:a16="http://schemas.microsoft.com/office/drawing/2014/main" id="{99F8B4CD-8C65-CE08-85FE-D3CC8DA0B873}"/>
                </a:ext>
              </a:extLst>
            </p:cNvPr>
            <p:cNvSpPr/>
            <p:nvPr/>
          </p:nvSpPr>
          <p:spPr>
            <a:xfrm>
              <a:off x="2537721" y="4413865"/>
              <a:ext cx="924136"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43" name="Rounded Rectangle 42">
              <a:extLst>
                <a:ext uri="{FF2B5EF4-FFF2-40B4-BE49-F238E27FC236}">
                  <a16:creationId xmlns:a16="http://schemas.microsoft.com/office/drawing/2014/main" id="{AAFC76A2-573C-41EA-FF66-AD1D3CBFCD01}"/>
                </a:ext>
              </a:extLst>
            </p:cNvPr>
            <p:cNvSpPr/>
            <p:nvPr/>
          </p:nvSpPr>
          <p:spPr>
            <a:xfrm>
              <a:off x="2513287" y="4390838"/>
              <a:ext cx="924136"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Sustainability Claims</a:t>
              </a:r>
            </a:p>
          </p:txBody>
        </p:sp>
        <p:cxnSp>
          <p:nvCxnSpPr>
            <p:cNvPr id="45" name="Elbow Connector 44">
              <a:extLst>
                <a:ext uri="{FF2B5EF4-FFF2-40B4-BE49-F238E27FC236}">
                  <a16:creationId xmlns:a16="http://schemas.microsoft.com/office/drawing/2014/main" id="{99318217-D3F6-BB14-B193-149A7A599711}"/>
                </a:ext>
              </a:extLst>
            </p:cNvPr>
            <p:cNvCxnSpPr>
              <a:cxnSpLocks/>
            </p:cNvCxnSpPr>
            <p:nvPr/>
          </p:nvCxnSpPr>
          <p:spPr>
            <a:xfrm>
              <a:off x="3435141" y="4007408"/>
              <a:ext cx="26718" cy="433332"/>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6" descr="Digital Certificate Icon Vector Images (over 8,400)">
              <a:extLst>
                <a:ext uri="{FF2B5EF4-FFF2-40B4-BE49-F238E27FC236}">
                  <a16:creationId xmlns:a16="http://schemas.microsoft.com/office/drawing/2014/main" id="{AB0AC82F-EAFD-3193-5030-0862B3E2707C}"/>
                </a:ext>
              </a:extLst>
            </p:cNvPr>
            <p:cNvPicPr>
              <a:picLocks noChangeAspect="1" noChangeArrowheads="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71125" y="4930059"/>
              <a:ext cx="239648" cy="209801"/>
            </a:xfrm>
            <a:prstGeom prst="ellipse">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DF1DA94B-7688-B6B6-1C56-D326A6ACDE28}"/>
                </a:ext>
              </a:extLst>
            </p:cNvPr>
            <p:cNvSpPr/>
            <p:nvPr/>
          </p:nvSpPr>
          <p:spPr>
            <a:xfrm>
              <a:off x="2318023" y="5330448"/>
              <a:ext cx="1295821" cy="1245970"/>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700"/>
            </a:p>
          </p:txBody>
        </p:sp>
        <p:sp>
          <p:nvSpPr>
            <p:cNvPr id="5" name="Rounded Rectangle 4">
              <a:extLst>
                <a:ext uri="{FF2B5EF4-FFF2-40B4-BE49-F238E27FC236}">
                  <a16:creationId xmlns:a16="http://schemas.microsoft.com/office/drawing/2014/main" id="{63A0F831-43E8-4956-6D66-9DB01A9859E2}"/>
                </a:ext>
              </a:extLst>
            </p:cNvPr>
            <p:cNvSpPr/>
            <p:nvPr/>
          </p:nvSpPr>
          <p:spPr>
            <a:xfrm>
              <a:off x="2509572" y="5733104"/>
              <a:ext cx="882367"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Attestation</a:t>
              </a:r>
            </a:p>
          </p:txBody>
        </p:sp>
        <p:sp>
          <p:nvSpPr>
            <p:cNvPr id="7" name="Rounded Rectangle 6">
              <a:extLst>
                <a:ext uri="{FF2B5EF4-FFF2-40B4-BE49-F238E27FC236}">
                  <a16:creationId xmlns:a16="http://schemas.microsoft.com/office/drawing/2014/main" id="{98780894-7169-12CE-2164-2E8EFCEC6451}"/>
                </a:ext>
              </a:extLst>
            </p:cNvPr>
            <p:cNvSpPr/>
            <p:nvPr/>
          </p:nvSpPr>
          <p:spPr>
            <a:xfrm>
              <a:off x="2637627" y="5859851"/>
              <a:ext cx="75431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Assessment Body</a:t>
              </a:r>
            </a:p>
          </p:txBody>
        </p:sp>
        <p:sp>
          <p:nvSpPr>
            <p:cNvPr id="9" name="Rounded Rectangle 8">
              <a:extLst>
                <a:ext uri="{FF2B5EF4-FFF2-40B4-BE49-F238E27FC236}">
                  <a16:creationId xmlns:a16="http://schemas.microsoft.com/office/drawing/2014/main" id="{BE81EDCF-F50A-EFB5-331B-DA6F579A1157}"/>
                </a:ext>
              </a:extLst>
            </p:cNvPr>
            <p:cNvSpPr/>
            <p:nvPr/>
          </p:nvSpPr>
          <p:spPr>
            <a:xfrm>
              <a:off x="2641489" y="5460520"/>
              <a:ext cx="75045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Accreditation</a:t>
              </a:r>
            </a:p>
          </p:txBody>
        </p:sp>
        <p:sp>
          <p:nvSpPr>
            <p:cNvPr id="10" name="Rounded Rectangle 9">
              <a:extLst>
                <a:ext uri="{FF2B5EF4-FFF2-40B4-BE49-F238E27FC236}">
                  <a16:creationId xmlns:a16="http://schemas.microsoft.com/office/drawing/2014/main" id="{0A5E75C2-70E6-7E36-356C-E06B67DAC74B}"/>
                </a:ext>
              </a:extLst>
            </p:cNvPr>
            <p:cNvSpPr/>
            <p:nvPr/>
          </p:nvSpPr>
          <p:spPr>
            <a:xfrm>
              <a:off x="2641489" y="5596155"/>
              <a:ext cx="75045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Scheme or Regulation</a:t>
              </a:r>
            </a:p>
          </p:txBody>
        </p:sp>
        <p:sp>
          <p:nvSpPr>
            <p:cNvPr id="21" name="TextBox 20">
              <a:extLst>
                <a:ext uri="{FF2B5EF4-FFF2-40B4-BE49-F238E27FC236}">
                  <a16:creationId xmlns:a16="http://schemas.microsoft.com/office/drawing/2014/main" id="{4DFDD76B-22DD-3DEF-EC9B-AA3C780FB208}"/>
                </a:ext>
              </a:extLst>
            </p:cNvPr>
            <p:cNvSpPr txBox="1"/>
            <p:nvPr/>
          </p:nvSpPr>
          <p:spPr>
            <a:xfrm>
              <a:off x="2373601" y="5300554"/>
              <a:ext cx="1174942" cy="206924"/>
            </a:xfrm>
            <a:prstGeom prst="rect">
              <a:avLst/>
            </a:prstGeom>
            <a:noFill/>
          </p:spPr>
          <p:txBody>
            <a:bodyPr wrap="none" lIns="0" rIns="0" rtlCol="0" anchor="ctr">
              <a:spAutoFit/>
            </a:bodyPr>
            <a:lstStyle/>
            <a:p>
              <a:pPr algn="ctr"/>
              <a:r>
                <a:rPr lang="en-AU" sz="600" b="1" dirty="0">
                  <a:solidFill>
                    <a:schemeClr val="bg1"/>
                  </a:solidFill>
                </a:rPr>
                <a:t>UN Digital Conformity Credential</a:t>
              </a:r>
            </a:p>
          </p:txBody>
        </p:sp>
        <p:cxnSp>
          <p:nvCxnSpPr>
            <p:cNvPr id="22" name="Elbow Connector 21">
              <a:extLst>
                <a:ext uri="{FF2B5EF4-FFF2-40B4-BE49-F238E27FC236}">
                  <a16:creationId xmlns:a16="http://schemas.microsoft.com/office/drawing/2014/main" id="{3ABDD4CE-EC40-6229-CAFB-73F7E8485D2F}"/>
                </a:ext>
              </a:extLst>
            </p:cNvPr>
            <p:cNvCxnSpPr>
              <a:cxnSpLocks/>
              <a:stCxn id="9" idx="1"/>
            </p:cNvCxnSpPr>
            <p:nvPr/>
          </p:nvCxnSpPr>
          <p:spPr>
            <a:xfrm rot="10800000" flipV="1">
              <a:off x="2567018" y="5511364"/>
              <a:ext cx="74471" cy="22173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EF4448B-803A-97CC-B91F-7D08A85B88A4}"/>
                </a:ext>
              </a:extLst>
            </p:cNvPr>
            <p:cNvCxnSpPr>
              <a:cxnSpLocks/>
              <a:stCxn id="10" idx="1"/>
            </p:cNvCxnSpPr>
            <p:nvPr/>
          </p:nvCxnSpPr>
          <p:spPr>
            <a:xfrm rot="10800000" flipV="1">
              <a:off x="2567017" y="5647000"/>
              <a:ext cx="74471" cy="10169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FF50578-AF3D-B6DE-766C-12E4B2A7D94B}"/>
                </a:ext>
              </a:extLst>
            </p:cNvPr>
            <p:cNvCxnSpPr>
              <a:cxnSpLocks/>
              <a:stCxn id="7" idx="1"/>
            </p:cNvCxnSpPr>
            <p:nvPr/>
          </p:nvCxnSpPr>
          <p:spPr>
            <a:xfrm rot="10800000">
              <a:off x="2561418" y="5809626"/>
              <a:ext cx="76209" cy="10107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FB97E9-8BBD-BEFE-6084-7E93C05CC904}"/>
                </a:ext>
              </a:extLst>
            </p:cNvPr>
            <p:cNvCxnSpPr>
              <a:cxnSpLocks/>
              <a:stCxn id="52" idx="1"/>
            </p:cNvCxnSpPr>
            <p:nvPr/>
          </p:nvCxnSpPr>
          <p:spPr>
            <a:xfrm rot="10800000">
              <a:off x="2561418" y="6123660"/>
              <a:ext cx="85612" cy="33908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D2B40AF7-A381-DBEC-CC9C-4DFC582316D7}"/>
                </a:ext>
              </a:extLst>
            </p:cNvPr>
            <p:cNvCxnSpPr>
              <a:cxnSpLocks/>
              <a:stCxn id="56" idx="1"/>
            </p:cNvCxnSpPr>
            <p:nvPr/>
          </p:nvCxnSpPr>
          <p:spPr>
            <a:xfrm rot="10800000">
              <a:off x="2572482" y="6113137"/>
              <a:ext cx="76208" cy="7712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44F87CF7-E8F7-D134-4E7C-2B91B06679FE}"/>
                </a:ext>
              </a:extLst>
            </p:cNvPr>
            <p:cNvCxnSpPr>
              <a:cxnSpLocks/>
              <a:stCxn id="58" idx="1"/>
              <a:endCxn id="5" idx="1"/>
            </p:cNvCxnSpPr>
            <p:nvPr/>
          </p:nvCxnSpPr>
          <p:spPr>
            <a:xfrm rot="10800000">
              <a:off x="2509572" y="5783949"/>
              <a:ext cx="10228" cy="263809"/>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F349EBD6-E7F7-5BCD-9B25-DF8EF536D5A4}"/>
                </a:ext>
              </a:extLst>
            </p:cNvPr>
            <p:cNvSpPr/>
            <p:nvPr/>
          </p:nvSpPr>
          <p:spPr>
            <a:xfrm>
              <a:off x="2673174" y="6430506"/>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52" name="Rounded Rectangle 51">
              <a:extLst>
                <a:ext uri="{FF2B5EF4-FFF2-40B4-BE49-F238E27FC236}">
                  <a16:creationId xmlns:a16="http://schemas.microsoft.com/office/drawing/2014/main" id="{C3F9E3C4-5546-0D96-5296-980C5A88866C}"/>
                </a:ext>
              </a:extLst>
            </p:cNvPr>
            <p:cNvSpPr/>
            <p:nvPr/>
          </p:nvSpPr>
          <p:spPr>
            <a:xfrm>
              <a:off x="2647029" y="6411902"/>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Assessed values</a:t>
              </a:r>
            </a:p>
          </p:txBody>
        </p:sp>
        <p:sp>
          <p:nvSpPr>
            <p:cNvPr id="55" name="Rounded Rectangle 54">
              <a:extLst>
                <a:ext uri="{FF2B5EF4-FFF2-40B4-BE49-F238E27FC236}">
                  <a16:creationId xmlns:a16="http://schemas.microsoft.com/office/drawing/2014/main" id="{7B4ECF39-FED0-16A5-C640-DDF0D78C9BD6}"/>
                </a:ext>
              </a:extLst>
            </p:cNvPr>
            <p:cNvSpPr/>
            <p:nvPr/>
          </p:nvSpPr>
          <p:spPr>
            <a:xfrm>
              <a:off x="2672528" y="6161150"/>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56" name="Rounded Rectangle 55">
              <a:extLst>
                <a:ext uri="{FF2B5EF4-FFF2-40B4-BE49-F238E27FC236}">
                  <a16:creationId xmlns:a16="http://schemas.microsoft.com/office/drawing/2014/main" id="{833589BF-B346-3A99-4D5F-F4B3FF35BBD1}"/>
                </a:ext>
              </a:extLst>
            </p:cNvPr>
            <p:cNvSpPr/>
            <p:nvPr/>
          </p:nvSpPr>
          <p:spPr>
            <a:xfrm>
              <a:off x="2648690" y="6139413"/>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Products / Facilities</a:t>
              </a:r>
            </a:p>
          </p:txBody>
        </p:sp>
        <p:sp>
          <p:nvSpPr>
            <p:cNvPr id="57" name="Rounded Rectangle 56">
              <a:extLst>
                <a:ext uri="{FF2B5EF4-FFF2-40B4-BE49-F238E27FC236}">
                  <a16:creationId xmlns:a16="http://schemas.microsoft.com/office/drawing/2014/main" id="{152330EB-2FEB-0FA1-1FFB-803B7603B2BB}"/>
                </a:ext>
              </a:extLst>
            </p:cNvPr>
            <p:cNvSpPr/>
            <p:nvPr/>
          </p:nvSpPr>
          <p:spPr>
            <a:xfrm>
              <a:off x="2542984" y="6017255"/>
              <a:ext cx="87683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58" name="Rounded Rectangle 57">
              <a:extLst>
                <a:ext uri="{FF2B5EF4-FFF2-40B4-BE49-F238E27FC236}">
                  <a16:creationId xmlns:a16="http://schemas.microsoft.com/office/drawing/2014/main" id="{ADB66F87-9C7C-A1A2-C1CC-DC265D84A088}"/>
                </a:ext>
              </a:extLst>
            </p:cNvPr>
            <p:cNvSpPr/>
            <p:nvPr/>
          </p:nvSpPr>
          <p:spPr>
            <a:xfrm>
              <a:off x="2519800" y="5996914"/>
              <a:ext cx="87683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Assessment</a:t>
              </a:r>
            </a:p>
          </p:txBody>
        </p:sp>
        <p:cxnSp>
          <p:nvCxnSpPr>
            <p:cNvPr id="61" name="Elbow Connector 60">
              <a:extLst>
                <a:ext uri="{FF2B5EF4-FFF2-40B4-BE49-F238E27FC236}">
                  <a16:creationId xmlns:a16="http://schemas.microsoft.com/office/drawing/2014/main" id="{D529AA16-616B-D54B-80F6-3699188F6B97}"/>
                </a:ext>
              </a:extLst>
            </p:cNvPr>
            <p:cNvCxnSpPr>
              <a:cxnSpLocks/>
              <a:stCxn id="10" idx="3"/>
              <a:endCxn id="65" idx="3"/>
            </p:cNvCxnSpPr>
            <p:nvPr/>
          </p:nvCxnSpPr>
          <p:spPr>
            <a:xfrm>
              <a:off x="3391938" y="5647000"/>
              <a:ext cx="7550" cy="680902"/>
            </a:xfrm>
            <a:prstGeom prst="bentConnector3">
              <a:avLst>
                <a:gd name="adj1" fmla="val 124730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2" name="Picture 6" descr="Digital Certificate Icon Vector Images (over 8,400)">
              <a:extLst>
                <a:ext uri="{FF2B5EF4-FFF2-40B4-BE49-F238E27FC236}">
                  <a16:creationId xmlns:a16="http://schemas.microsoft.com/office/drawing/2014/main" id="{3C087A35-9F77-A749-2936-91DA49AC8CC9}"/>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83390" y="6474197"/>
              <a:ext cx="227383" cy="185344"/>
            </a:xfrm>
            <a:prstGeom prst="ellipse">
              <a:avLst/>
            </a:prstGeom>
            <a:noFill/>
            <a:extLst>
              <a:ext uri="{909E8E84-426E-40DD-AFC4-6F175D3DCCD1}">
                <a14:hiddenFill xmlns:a14="http://schemas.microsoft.com/office/drawing/2010/main">
                  <a:solidFill>
                    <a:srgbClr val="FFFFFF"/>
                  </a:solidFill>
                </a14:hiddenFill>
              </a:ext>
            </a:extLst>
          </p:spPr>
        </p:pic>
        <p:sp>
          <p:nvSpPr>
            <p:cNvPr id="64" name="Rounded Rectangle 63">
              <a:extLst>
                <a:ext uri="{FF2B5EF4-FFF2-40B4-BE49-F238E27FC236}">
                  <a16:creationId xmlns:a16="http://schemas.microsoft.com/office/drawing/2014/main" id="{F99C8B30-B539-8F45-7D2A-AC4E14BC37A0}"/>
                </a:ext>
              </a:extLst>
            </p:cNvPr>
            <p:cNvSpPr/>
            <p:nvPr/>
          </p:nvSpPr>
          <p:spPr>
            <a:xfrm>
              <a:off x="2673717" y="6298795"/>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65" name="Rounded Rectangle 64">
              <a:extLst>
                <a:ext uri="{FF2B5EF4-FFF2-40B4-BE49-F238E27FC236}">
                  <a16:creationId xmlns:a16="http://schemas.microsoft.com/office/drawing/2014/main" id="{FA088D1D-E110-B8C7-8939-EBFC40C7B4D1}"/>
                </a:ext>
              </a:extLst>
            </p:cNvPr>
            <p:cNvSpPr/>
            <p:nvPr/>
          </p:nvSpPr>
          <p:spPr>
            <a:xfrm>
              <a:off x="2649878" y="6277058"/>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Criteria / Metrics</a:t>
              </a:r>
            </a:p>
          </p:txBody>
        </p:sp>
        <p:cxnSp>
          <p:nvCxnSpPr>
            <p:cNvPr id="70" name="Elbow Connector 69">
              <a:extLst>
                <a:ext uri="{FF2B5EF4-FFF2-40B4-BE49-F238E27FC236}">
                  <a16:creationId xmlns:a16="http://schemas.microsoft.com/office/drawing/2014/main" id="{FEF549BC-3C53-321B-7CEE-069BF4B11BA2}"/>
                </a:ext>
              </a:extLst>
            </p:cNvPr>
            <p:cNvCxnSpPr>
              <a:cxnSpLocks/>
              <a:stCxn id="65" idx="1"/>
            </p:cNvCxnSpPr>
            <p:nvPr/>
          </p:nvCxnSpPr>
          <p:spPr>
            <a:xfrm rot="10800000">
              <a:off x="2568242" y="6105088"/>
              <a:ext cx="81636" cy="22281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6F3A9654-AF3A-FA33-32E7-AEB21921EBF9}"/>
                </a:ext>
              </a:extLst>
            </p:cNvPr>
            <p:cNvSpPr/>
            <p:nvPr/>
          </p:nvSpPr>
          <p:spPr>
            <a:xfrm>
              <a:off x="2336788" y="2079713"/>
              <a:ext cx="1247859" cy="1305389"/>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29" name="Rounded Rectangle 28">
              <a:extLst>
                <a:ext uri="{FF2B5EF4-FFF2-40B4-BE49-F238E27FC236}">
                  <a16:creationId xmlns:a16="http://schemas.microsoft.com/office/drawing/2014/main" id="{4A684378-3900-5971-9473-C7B4EFC800B3}"/>
                </a:ext>
              </a:extLst>
            </p:cNvPr>
            <p:cNvSpPr/>
            <p:nvPr/>
          </p:nvSpPr>
          <p:spPr>
            <a:xfrm>
              <a:off x="2637600" y="2519706"/>
              <a:ext cx="792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Location ID</a:t>
              </a:r>
            </a:p>
          </p:txBody>
        </p:sp>
        <p:sp>
          <p:nvSpPr>
            <p:cNvPr id="30" name="Rounded Rectangle 29">
              <a:extLst>
                <a:ext uri="{FF2B5EF4-FFF2-40B4-BE49-F238E27FC236}">
                  <a16:creationId xmlns:a16="http://schemas.microsoft.com/office/drawing/2014/main" id="{CA59A5C8-06A4-51E7-851B-A201CB6F60E8}"/>
                </a:ext>
              </a:extLst>
            </p:cNvPr>
            <p:cNvSpPr/>
            <p:nvPr/>
          </p:nvSpPr>
          <p:spPr>
            <a:xfrm>
              <a:off x="2631707" y="2239984"/>
              <a:ext cx="798203"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ID</a:t>
              </a:r>
            </a:p>
          </p:txBody>
        </p:sp>
        <p:sp>
          <p:nvSpPr>
            <p:cNvPr id="31" name="Rounded Rectangle 30">
              <a:extLst>
                <a:ext uri="{FF2B5EF4-FFF2-40B4-BE49-F238E27FC236}">
                  <a16:creationId xmlns:a16="http://schemas.microsoft.com/office/drawing/2014/main" id="{A2EBDCDA-6F3B-EF4B-9B13-76BD6BF8E379}"/>
                </a:ext>
              </a:extLst>
            </p:cNvPr>
            <p:cNvSpPr/>
            <p:nvPr/>
          </p:nvSpPr>
          <p:spPr>
            <a:xfrm>
              <a:off x="2631707" y="2379171"/>
              <a:ext cx="798203"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Batch ID</a:t>
              </a:r>
            </a:p>
          </p:txBody>
        </p:sp>
        <p:sp>
          <p:nvSpPr>
            <p:cNvPr id="33" name="TextBox 32">
              <a:extLst>
                <a:ext uri="{FF2B5EF4-FFF2-40B4-BE49-F238E27FC236}">
                  <a16:creationId xmlns:a16="http://schemas.microsoft.com/office/drawing/2014/main" id="{D869140F-9968-BA13-2553-947E95E94111}"/>
                </a:ext>
              </a:extLst>
            </p:cNvPr>
            <p:cNvSpPr txBox="1"/>
            <p:nvPr/>
          </p:nvSpPr>
          <p:spPr>
            <a:xfrm>
              <a:off x="2483744" y="2056934"/>
              <a:ext cx="977397" cy="206924"/>
            </a:xfrm>
            <a:prstGeom prst="rect">
              <a:avLst/>
            </a:prstGeom>
            <a:noFill/>
          </p:spPr>
          <p:txBody>
            <a:bodyPr wrap="none" rtlCol="0" anchor="ctr">
              <a:spAutoFit/>
            </a:bodyPr>
            <a:lstStyle/>
            <a:p>
              <a:pPr algn="ctr"/>
              <a:r>
                <a:rPr lang="en-AU" sz="600" b="1" dirty="0">
                  <a:solidFill>
                    <a:schemeClr val="bg1"/>
                  </a:solidFill>
                </a:rPr>
                <a:t>UN Traceability Event</a:t>
              </a:r>
            </a:p>
          </p:txBody>
        </p:sp>
        <p:cxnSp>
          <p:nvCxnSpPr>
            <p:cNvPr id="34" name="Elbow Connector 33">
              <a:extLst>
                <a:ext uri="{FF2B5EF4-FFF2-40B4-BE49-F238E27FC236}">
                  <a16:creationId xmlns:a16="http://schemas.microsoft.com/office/drawing/2014/main" id="{1831FFAB-01DD-D90C-59BF-632CC1848FB1}"/>
                </a:ext>
              </a:extLst>
            </p:cNvPr>
            <p:cNvCxnSpPr>
              <a:cxnSpLocks/>
              <a:stCxn id="30" idx="1"/>
            </p:cNvCxnSpPr>
            <p:nvPr/>
          </p:nvCxnSpPr>
          <p:spPr>
            <a:xfrm rot="10800000" flipV="1">
              <a:off x="2552497" y="2292160"/>
              <a:ext cx="79211" cy="22754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428D51A2-91B9-9D16-CCB8-A768393C5808}"/>
                </a:ext>
              </a:extLst>
            </p:cNvPr>
            <p:cNvCxnSpPr>
              <a:cxnSpLocks/>
              <a:stCxn id="31" idx="1"/>
            </p:cNvCxnSpPr>
            <p:nvPr/>
          </p:nvCxnSpPr>
          <p:spPr>
            <a:xfrm rot="10800000" flipV="1">
              <a:off x="2552497" y="2431348"/>
              <a:ext cx="79210" cy="26106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BEEBEBE6-7CF4-D6A1-D505-0AC41FE28089}"/>
                </a:ext>
              </a:extLst>
            </p:cNvPr>
            <p:cNvCxnSpPr>
              <a:cxnSpLocks/>
              <a:stCxn id="29" idx="1"/>
            </p:cNvCxnSpPr>
            <p:nvPr/>
          </p:nvCxnSpPr>
          <p:spPr>
            <a:xfrm rot="10800000" flipV="1">
              <a:off x="2556383" y="2571883"/>
              <a:ext cx="81218" cy="1305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5159A2B9-0C68-1E88-0FCB-1429DCDEED85}"/>
                </a:ext>
              </a:extLst>
            </p:cNvPr>
            <p:cNvCxnSpPr>
              <a:cxnSpLocks/>
              <a:stCxn id="60" idx="1"/>
            </p:cNvCxnSpPr>
            <p:nvPr/>
          </p:nvCxnSpPr>
          <p:spPr>
            <a:xfrm rot="10800000">
              <a:off x="2556383" y="2784074"/>
              <a:ext cx="81218" cy="34394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7C91DF6D-C20A-C89F-53A8-F7E9901A4B86}"/>
                </a:ext>
              </a:extLst>
            </p:cNvPr>
            <p:cNvCxnSpPr>
              <a:cxnSpLocks/>
              <a:stCxn id="63" idx="1"/>
            </p:cNvCxnSpPr>
            <p:nvPr/>
          </p:nvCxnSpPr>
          <p:spPr>
            <a:xfrm rot="10800000">
              <a:off x="2556383" y="2779246"/>
              <a:ext cx="82984" cy="209584"/>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6E2E99EA-F12C-5608-7569-38DB8390A107}"/>
                </a:ext>
              </a:extLst>
            </p:cNvPr>
            <p:cNvSpPr/>
            <p:nvPr/>
          </p:nvSpPr>
          <p:spPr>
            <a:xfrm>
              <a:off x="2637600" y="3075841"/>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Shipping</a:t>
              </a:r>
            </a:p>
          </p:txBody>
        </p:sp>
        <p:sp>
          <p:nvSpPr>
            <p:cNvPr id="63" name="Rounded Rectangle 62">
              <a:extLst>
                <a:ext uri="{FF2B5EF4-FFF2-40B4-BE49-F238E27FC236}">
                  <a16:creationId xmlns:a16="http://schemas.microsoft.com/office/drawing/2014/main" id="{5F934AA9-5B1D-415A-311C-F00A22590F28}"/>
                </a:ext>
              </a:extLst>
            </p:cNvPr>
            <p:cNvSpPr/>
            <p:nvPr/>
          </p:nvSpPr>
          <p:spPr>
            <a:xfrm>
              <a:off x="2639366" y="2936654"/>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Packaging</a:t>
              </a:r>
            </a:p>
          </p:txBody>
        </p:sp>
        <p:sp>
          <p:nvSpPr>
            <p:cNvPr id="66" name="Rounded Rectangle 65">
              <a:extLst>
                <a:ext uri="{FF2B5EF4-FFF2-40B4-BE49-F238E27FC236}">
                  <a16:creationId xmlns:a16="http://schemas.microsoft.com/office/drawing/2014/main" id="{E339C2BE-6567-CE13-5DAD-0C9BB22B371B}"/>
                </a:ext>
              </a:extLst>
            </p:cNvPr>
            <p:cNvSpPr/>
            <p:nvPr/>
          </p:nvSpPr>
          <p:spPr>
            <a:xfrm>
              <a:off x="2497274" y="2672287"/>
              <a:ext cx="932635"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a:t>
              </a:r>
            </a:p>
          </p:txBody>
        </p:sp>
        <p:pic>
          <p:nvPicPr>
            <p:cNvPr id="67" name="Picture 6" descr="Digital Certificate Icon Vector Images (over 8,400)">
              <a:extLst>
                <a:ext uri="{FF2B5EF4-FFF2-40B4-BE49-F238E27FC236}">
                  <a16:creationId xmlns:a16="http://schemas.microsoft.com/office/drawing/2014/main" id="{64E9DA5D-3DDF-3538-FD77-754608B86207}"/>
                </a:ext>
              </a:extLst>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68920" y="3279260"/>
              <a:ext cx="254387" cy="200055"/>
            </a:xfrm>
            <a:prstGeom prst="ellipse">
              <a:avLst/>
            </a:prstGeom>
            <a:noFill/>
            <a:extLst>
              <a:ext uri="{909E8E84-426E-40DD-AFC4-6F175D3DCCD1}">
                <a14:hiddenFill xmlns:a14="http://schemas.microsoft.com/office/drawing/2010/main">
                  <a:solidFill>
                    <a:srgbClr val="FFFFFF"/>
                  </a:solidFill>
                </a14:hiddenFill>
              </a:ext>
            </a:extLst>
          </p:spPr>
        </p:pic>
        <p:sp>
          <p:nvSpPr>
            <p:cNvPr id="68" name="Rounded Rectangle 67">
              <a:extLst>
                <a:ext uri="{FF2B5EF4-FFF2-40B4-BE49-F238E27FC236}">
                  <a16:creationId xmlns:a16="http://schemas.microsoft.com/office/drawing/2014/main" id="{65D12309-E205-D7AB-71FC-CA8504306EAD}"/>
                </a:ext>
              </a:extLst>
            </p:cNvPr>
            <p:cNvSpPr/>
            <p:nvPr/>
          </p:nvSpPr>
          <p:spPr>
            <a:xfrm>
              <a:off x="2631707" y="2802818"/>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Inspection</a:t>
              </a:r>
            </a:p>
          </p:txBody>
        </p:sp>
        <p:sp>
          <p:nvSpPr>
            <p:cNvPr id="69" name="Rounded Rectangle 68">
              <a:extLst>
                <a:ext uri="{FF2B5EF4-FFF2-40B4-BE49-F238E27FC236}">
                  <a16:creationId xmlns:a16="http://schemas.microsoft.com/office/drawing/2014/main" id="{25893C00-5BED-C987-0DD9-22BD246CA0C0}"/>
                </a:ext>
              </a:extLst>
            </p:cNvPr>
            <p:cNvSpPr/>
            <p:nvPr/>
          </p:nvSpPr>
          <p:spPr>
            <a:xfrm>
              <a:off x="2639366" y="3206524"/>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Manufacturing</a:t>
              </a:r>
            </a:p>
          </p:txBody>
        </p:sp>
        <p:cxnSp>
          <p:nvCxnSpPr>
            <p:cNvPr id="71" name="Elbow Connector 70">
              <a:extLst>
                <a:ext uri="{FF2B5EF4-FFF2-40B4-BE49-F238E27FC236}">
                  <a16:creationId xmlns:a16="http://schemas.microsoft.com/office/drawing/2014/main" id="{FFB83A5D-0A25-EA21-409A-32B05BB998A8}"/>
                </a:ext>
              </a:extLst>
            </p:cNvPr>
            <p:cNvCxnSpPr>
              <a:cxnSpLocks/>
              <a:stCxn id="68" idx="1"/>
            </p:cNvCxnSpPr>
            <p:nvPr/>
          </p:nvCxnSpPr>
          <p:spPr>
            <a:xfrm rot="10800000">
              <a:off x="2556384" y="2735683"/>
              <a:ext cx="75323" cy="11931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9C8BA80D-EE2B-9A20-999B-4D1AC1925891}"/>
                </a:ext>
              </a:extLst>
            </p:cNvPr>
            <p:cNvCxnSpPr>
              <a:cxnSpLocks/>
              <a:stCxn id="69" idx="1"/>
            </p:cNvCxnSpPr>
            <p:nvPr/>
          </p:nvCxnSpPr>
          <p:spPr>
            <a:xfrm rot="10800000">
              <a:off x="2552497" y="2763846"/>
              <a:ext cx="86869" cy="494854"/>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DA3D1F9-E08C-B69B-4808-077F019F37FF}"/>
                </a:ext>
              </a:extLst>
            </p:cNvPr>
            <p:cNvCxnSpPr>
              <a:cxnSpLocks/>
            </p:cNvCxnSpPr>
            <p:nvPr/>
          </p:nvCxnSpPr>
          <p:spPr>
            <a:xfrm flipV="1">
              <a:off x="2981403" y="3393886"/>
              <a:ext cx="0" cy="18500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56AA78D-2170-4CEB-E897-5633548DC2C3}"/>
                </a:ext>
              </a:extLst>
            </p:cNvPr>
            <p:cNvCxnSpPr>
              <a:cxnSpLocks/>
            </p:cNvCxnSpPr>
            <p:nvPr/>
          </p:nvCxnSpPr>
          <p:spPr>
            <a:xfrm>
              <a:off x="2991666" y="5070296"/>
              <a:ext cx="0" cy="233693"/>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A8D13B26-3582-86B4-F731-6A36F9912738}"/>
              </a:ext>
            </a:extLst>
          </p:cNvPr>
          <p:cNvSpPr txBox="1"/>
          <p:nvPr/>
        </p:nvSpPr>
        <p:spPr>
          <a:xfrm>
            <a:off x="768040" y="2379332"/>
            <a:ext cx="1512834" cy="923330"/>
          </a:xfrm>
          <a:prstGeom prst="rect">
            <a:avLst/>
          </a:prstGeom>
          <a:noFill/>
        </p:spPr>
        <p:txBody>
          <a:bodyPr wrap="square" rtlCol="0">
            <a:spAutoFit/>
          </a:bodyPr>
          <a:lstStyle/>
          <a:p>
            <a:r>
              <a:rPr lang="en-AU" b="1" dirty="0"/>
              <a:t>UNTP Traceability Events</a:t>
            </a:r>
          </a:p>
        </p:txBody>
      </p:sp>
      <p:sp>
        <p:nvSpPr>
          <p:cNvPr id="91" name="TextBox 90">
            <a:extLst>
              <a:ext uri="{FF2B5EF4-FFF2-40B4-BE49-F238E27FC236}">
                <a16:creationId xmlns:a16="http://schemas.microsoft.com/office/drawing/2014/main" id="{F17389EC-BF47-9D7F-05DD-607F202662FC}"/>
              </a:ext>
            </a:extLst>
          </p:cNvPr>
          <p:cNvSpPr txBox="1"/>
          <p:nvPr/>
        </p:nvSpPr>
        <p:spPr>
          <a:xfrm>
            <a:off x="792097" y="3704118"/>
            <a:ext cx="1512834" cy="923330"/>
          </a:xfrm>
          <a:prstGeom prst="rect">
            <a:avLst/>
          </a:prstGeom>
          <a:noFill/>
        </p:spPr>
        <p:txBody>
          <a:bodyPr wrap="square" rtlCol="0">
            <a:spAutoFit/>
          </a:bodyPr>
          <a:lstStyle/>
          <a:p>
            <a:r>
              <a:rPr lang="en-AU" b="1" dirty="0"/>
              <a:t>UNTP Product Passports</a:t>
            </a:r>
          </a:p>
        </p:txBody>
      </p:sp>
      <p:sp>
        <p:nvSpPr>
          <p:cNvPr id="92" name="TextBox 91">
            <a:extLst>
              <a:ext uri="{FF2B5EF4-FFF2-40B4-BE49-F238E27FC236}">
                <a16:creationId xmlns:a16="http://schemas.microsoft.com/office/drawing/2014/main" id="{54B5A7FA-5C0E-9E7F-89A6-92F6BDDA7607}"/>
              </a:ext>
            </a:extLst>
          </p:cNvPr>
          <p:cNvSpPr txBox="1"/>
          <p:nvPr/>
        </p:nvSpPr>
        <p:spPr>
          <a:xfrm>
            <a:off x="792097" y="5207275"/>
            <a:ext cx="1512834" cy="923330"/>
          </a:xfrm>
          <a:prstGeom prst="rect">
            <a:avLst/>
          </a:prstGeom>
          <a:noFill/>
        </p:spPr>
        <p:txBody>
          <a:bodyPr wrap="square" rtlCol="0">
            <a:spAutoFit/>
          </a:bodyPr>
          <a:lstStyle/>
          <a:p>
            <a:r>
              <a:rPr lang="en-AU" b="1" dirty="0"/>
              <a:t>UNTP Conformity Credentials</a:t>
            </a:r>
          </a:p>
        </p:txBody>
      </p:sp>
      <p:grpSp>
        <p:nvGrpSpPr>
          <p:cNvPr id="100" name="Group 99">
            <a:extLst>
              <a:ext uri="{FF2B5EF4-FFF2-40B4-BE49-F238E27FC236}">
                <a16:creationId xmlns:a16="http://schemas.microsoft.com/office/drawing/2014/main" id="{43D9DE9F-4C82-40A6-7389-84B11E3E872A}"/>
              </a:ext>
            </a:extLst>
          </p:cNvPr>
          <p:cNvGrpSpPr/>
          <p:nvPr/>
        </p:nvGrpSpPr>
        <p:grpSpPr>
          <a:xfrm>
            <a:off x="5046927" y="2332073"/>
            <a:ext cx="2985069" cy="3827512"/>
            <a:chOff x="4374732" y="2029749"/>
            <a:chExt cx="3234650" cy="4330610"/>
          </a:xfrm>
        </p:grpSpPr>
        <p:sp>
          <p:nvSpPr>
            <p:cNvPr id="93" name="Rounded Rectangle 92">
              <a:extLst>
                <a:ext uri="{FF2B5EF4-FFF2-40B4-BE49-F238E27FC236}">
                  <a16:creationId xmlns:a16="http://schemas.microsoft.com/office/drawing/2014/main" id="{6C3708FA-7BDB-9D0F-ABF4-6CF055EA941C}"/>
                </a:ext>
              </a:extLst>
            </p:cNvPr>
            <p:cNvSpPr/>
            <p:nvPr/>
          </p:nvSpPr>
          <p:spPr>
            <a:xfrm>
              <a:off x="4379495" y="2029749"/>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Don’t share what doesn’t provide value</a:t>
              </a:r>
            </a:p>
          </p:txBody>
        </p:sp>
        <p:sp>
          <p:nvSpPr>
            <p:cNvPr id="94" name="Rounded Rectangle 93">
              <a:extLst>
                <a:ext uri="{FF2B5EF4-FFF2-40B4-BE49-F238E27FC236}">
                  <a16:creationId xmlns:a16="http://schemas.microsoft.com/office/drawing/2014/main" id="{95EC8334-4B78-ECCA-DAB5-2F3F306178E3}"/>
                </a:ext>
              </a:extLst>
            </p:cNvPr>
            <p:cNvSpPr/>
            <p:nvPr/>
          </p:nvSpPr>
          <p:spPr>
            <a:xfrm>
              <a:off x="4377908" y="2779481"/>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Easily share genuinely public data</a:t>
              </a:r>
            </a:p>
          </p:txBody>
        </p:sp>
        <p:sp>
          <p:nvSpPr>
            <p:cNvPr id="95" name="Rounded Rectangle 94">
              <a:extLst>
                <a:ext uri="{FF2B5EF4-FFF2-40B4-BE49-F238E27FC236}">
                  <a16:creationId xmlns:a16="http://schemas.microsoft.com/office/drawing/2014/main" id="{5872AC66-FDB6-5DEF-FB34-0823EF28D8C5}"/>
                </a:ext>
              </a:extLst>
            </p:cNvPr>
            <p:cNvSpPr/>
            <p:nvPr/>
          </p:nvSpPr>
          <p:spPr>
            <a:xfrm>
              <a:off x="4376321" y="3529213"/>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If you’ve got the goods, you can see the data</a:t>
              </a:r>
            </a:p>
          </p:txBody>
        </p:sp>
        <p:sp>
          <p:nvSpPr>
            <p:cNvPr id="96" name="Rounded Rectangle 95">
              <a:extLst>
                <a:ext uri="{FF2B5EF4-FFF2-40B4-BE49-F238E27FC236}">
                  <a16:creationId xmlns:a16="http://schemas.microsoft.com/office/drawing/2014/main" id="{5D7141EE-5FB0-C18F-88ED-614739717BA8}"/>
                </a:ext>
              </a:extLst>
            </p:cNvPr>
            <p:cNvSpPr/>
            <p:nvPr/>
          </p:nvSpPr>
          <p:spPr>
            <a:xfrm>
              <a:off x="4374734" y="4278945"/>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Anyone that’s been given a secret key can see it</a:t>
              </a:r>
            </a:p>
          </p:txBody>
        </p:sp>
        <p:sp>
          <p:nvSpPr>
            <p:cNvPr id="97" name="Rounded Rectangle 96">
              <a:extLst>
                <a:ext uri="{FF2B5EF4-FFF2-40B4-BE49-F238E27FC236}">
                  <a16:creationId xmlns:a16="http://schemas.microsoft.com/office/drawing/2014/main" id="{5B8737DD-1B89-6BD5-62D3-47090F9661B1}"/>
                </a:ext>
              </a:extLst>
            </p:cNvPr>
            <p:cNvSpPr/>
            <p:nvPr/>
          </p:nvSpPr>
          <p:spPr>
            <a:xfrm>
              <a:off x="4374733" y="5028677"/>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You need to ask me if you want  to see the data</a:t>
              </a:r>
            </a:p>
          </p:txBody>
        </p:sp>
        <p:sp>
          <p:nvSpPr>
            <p:cNvPr id="98" name="Rounded Rectangle 97">
              <a:extLst>
                <a:ext uri="{FF2B5EF4-FFF2-40B4-BE49-F238E27FC236}">
                  <a16:creationId xmlns:a16="http://schemas.microsoft.com/office/drawing/2014/main" id="{E1049CAA-8DEA-05D3-F871-8D5C60F14F1D}"/>
                </a:ext>
              </a:extLst>
            </p:cNvPr>
            <p:cNvSpPr/>
            <p:nvPr/>
          </p:nvSpPr>
          <p:spPr>
            <a:xfrm>
              <a:off x="4374732" y="5778408"/>
              <a:ext cx="3229887" cy="581951"/>
            </a:xfrm>
            <a:prstGeom prst="round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b="1" dirty="0">
                  <a:solidFill>
                    <a:srgbClr val="C00000"/>
                  </a:solidFill>
                </a:rPr>
                <a:t>Selective redaction – black out what you don’t want to share</a:t>
              </a:r>
            </a:p>
          </p:txBody>
        </p:sp>
      </p:grpSp>
      <p:sp>
        <p:nvSpPr>
          <p:cNvPr id="101" name="Oval 100">
            <a:extLst>
              <a:ext uri="{FF2B5EF4-FFF2-40B4-BE49-F238E27FC236}">
                <a16:creationId xmlns:a16="http://schemas.microsoft.com/office/drawing/2014/main" id="{09235C76-A580-A74B-1759-6B3BBED6108A}"/>
              </a:ext>
            </a:extLst>
          </p:cNvPr>
          <p:cNvSpPr/>
          <p:nvPr/>
        </p:nvSpPr>
        <p:spPr>
          <a:xfrm>
            <a:off x="7859159" y="2228514"/>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1</a:t>
            </a:r>
          </a:p>
        </p:txBody>
      </p:sp>
      <p:sp>
        <p:nvSpPr>
          <p:cNvPr id="102" name="Oval 101">
            <a:extLst>
              <a:ext uri="{FF2B5EF4-FFF2-40B4-BE49-F238E27FC236}">
                <a16:creationId xmlns:a16="http://schemas.microsoft.com/office/drawing/2014/main" id="{BEF87B25-1FEE-142F-2445-34667C7D7790}"/>
              </a:ext>
            </a:extLst>
          </p:cNvPr>
          <p:cNvSpPr/>
          <p:nvPr/>
        </p:nvSpPr>
        <p:spPr>
          <a:xfrm>
            <a:off x="7867818" y="2853231"/>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2</a:t>
            </a:r>
          </a:p>
        </p:txBody>
      </p:sp>
      <p:sp>
        <p:nvSpPr>
          <p:cNvPr id="103" name="Oval 102">
            <a:extLst>
              <a:ext uri="{FF2B5EF4-FFF2-40B4-BE49-F238E27FC236}">
                <a16:creationId xmlns:a16="http://schemas.microsoft.com/office/drawing/2014/main" id="{62553EE6-198F-CB42-939D-B2605BD5621E}"/>
              </a:ext>
            </a:extLst>
          </p:cNvPr>
          <p:cNvSpPr/>
          <p:nvPr/>
        </p:nvSpPr>
        <p:spPr>
          <a:xfrm>
            <a:off x="7898255" y="3562553"/>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3</a:t>
            </a:r>
          </a:p>
        </p:txBody>
      </p:sp>
      <p:sp>
        <p:nvSpPr>
          <p:cNvPr id="104" name="Oval 103">
            <a:extLst>
              <a:ext uri="{FF2B5EF4-FFF2-40B4-BE49-F238E27FC236}">
                <a16:creationId xmlns:a16="http://schemas.microsoft.com/office/drawing/2014/main" id="{1805F3F2-11AD-8D2F-6E07-FDB5EF8974DA}"/>
              </a:ext>
            </a:extLst>
          </p:cNvPr>
          <p:cNvSpPr/>
          <p:nvPr/>
        </p:nvSpPr>
        <p:spPr>
          <a:xfrm>
            <a:off x="7888411" y="4217518"/>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4</a:t>
            </a:r>
          </a:p>
        </p:txBody>
      </p:sp>
      <p:sp>
        <p:nvSpPr>
          <p:cNvPr id="105" name="Oval 104">
            <a:extLst>
              <a:ext uri="{FF2B5EF4-FFF2-40B4-BE49-F238E27FC236}">
                <a16:creationId xmlns:a16="http://schemas.microsoft.com/office/drawing/2014/main" id="{98E70012-6441-0582-D9D1-5D62C80826F6}"/>
              </a:ext>
            </a:extLst>
          </p:cNvPr>
          <p:cNvSpPr/>
          <p:nvPr/>
        </p:nvSpPr>
        <p:spPr>
          <a:xfrm>
            <a:off x="7898255" y="4929329"/>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5</a:t>
            </a:r>
          </a:p>
        </p:txBody>
      </p:sp>
      <p:sp>
        <p:nvSpPr>
          <p:cNvPr id="106" name="Oval 105">
            <a:extLst>
              <a:ext uri="{FF2B5EF4-FFF2-40B4-BE49-F238E27FC236}">
                <a16:creationId xmlns:a16="http://schemas.microsoft.com/office/drawing/2014/main" id="{96343DF0-6B6E-7462-5290-771414F546FA}"/>
              </a:ext>
            </a:extLst>
          </p:cNvPr>
          <p:cNvSpPr/>
          <p:nvPr/>
        </p:nvSpPr>
        <p:spPr>
          <a:xfrm>
            <a:off x="7910055" y="5560075"/>
            <a:ext cx="336884" cy="28757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t>6</a:t>
            </a:r>
          </a:p>
        </p:txBody>
      </p:sp>
      <p:sp>
        <p:nvSpPr>
          <p:cNvPr id="107" name="Right Brace 106">
            <a:extLst>
              <a:ext uri="{FF2B5EF4-FFF2-40B4-BE49-F238E27FC236}">
                <a16:creationId xmlns:a16="http://schemas.microsoft.com/office/drawing/2014/main" id="{1C7A582A-ADD6-D5CD-E2B8-60AD08702E57}"/>
              </a:ext>
            </a:extLst>
          </p:cNvPr>
          <p:cNvSpPr/>
          <p:nvPr/>
        </p:nvSpPr>
        <p:spPr>
          <a:xfrm>
            <a:off x="3643696" y="2400474"/>
            <a:ext cx="261751" cy="3701358"/>
          </a:xfrm>
          <a:prstGeom prst="rightBrace">
            <a:avLst>
              <a:gd name="adj1" fmla="val 67001"/>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8" name="Right Brace 107">
            <a:extLst>
              <a:ext uri="{FF2B5EF4-FFF2-40B4-BE49-F238E27FC236}">
                <a16:creationId xmlns:a16="http://schemas.microsoft.com/office/drawing/2014/main" id="{0CFC71ED-D5F3-48A2-FADB-B6263BD0F94A}"/>
              </a:ext>
            </a:extLst>
          </p:cNvPr>
          <p:cNvSpPr/>
          <p:nvPr/>
        </p:nvSpPr>
        <p:spPr>
          <a:xfrm flipH="1">
            <a:off x="4605796" y="2408631"/>
            <a:ext cx="241617" cy="3701358"/>
          </a:xfrm>
          <a:prstGeom prst="rightBrace">
            <a:avLst>
              <a:gd name="adj1" fmla="val 67001"/>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9" name="TextBox 108">
            <a:extLst>
              <a:ext uri="{FF2B5EF4-FFF2-40B4-BE49-F238E27FC236}">
                <a16:creationId xmlns:a16="http://schemas.microsoft.com/office/drawing/2014/main" id="{DA886D34-D8B8-84C5-2FDA-D1C5E74FB794}"/>
              </a:ext>
            </a:extLst>
          </p:cNvPr>
          <p:cNvSpPr txBox="1"/>
          <p:nvPr/>
        </p:nvSpPr>
        <p:spPr>
          <a:xfrm rot="16200000">
            <a:off x="2111137" y="3753494"/>
            <a:ext cx="4284885" cy="338554"/>
          </a:xfrm>
          <a:prstGeom prst="rect">
            <a:avLst/>
          </a:prstGeom>
          <a:noFill/>
        </p:spPr>
        <p:txBody>
          <a:bodyPr wrap="square" rtlCol="0">
            <a:spAutoFit/>
          </a:bodyPr>
          <a:lstStyle/>
          <a:p>
            <a:r>
              <a:rPr lang="en-AU" sz="1600" b="1" dirty="0">
                <a:solidFill>
                  <a:srgbClr val="C00000"/>
                </a:solidFill>
              </a:rPr>
              <a:t>Apply the right pattern to the right data</a:t>
            </a:r>
          </a:p>
        </p:txBody>
      </p:sp>
    </p:spTree>
    <p:extLst>
      <p:ext uri="{BB962C8B-B14F-4D97-AF65-F5344CB8AC3E}">
        <p14:creationId xmlns:p14="http://schemas.microsoft.com/office/powerpoint/2010/main" val="3986931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C6C05-E6DF-E19A-A954-4689EC4487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4A4757-95AE-9A62-5F79-68BA142E812B}"/>
              </a:ext>
            </a:extLst>
          </p:cNvPr>
          <p:cNvSpPr txBox="1"/>
          <p:nvPr/>
        </p:nvSpPr>
        <p:spPr>
          <a:xfrm>
            <a:off x="641157" y="378092"/>
            <a:ext cx="10280956" cy="642484"/>
          </a:xfrm>
          <a:prstGeom prst="rect">
            <a:avLst/>
          </a:prstGeom>
          <a:noFill/>
        </p:spPr>
        <p:txBody>
          <a:bodyPr wrap="none" rtlCol="0">
            <a:spAutoFit/>
          </a:bodyPr>
          <a:lstStyle/>
          <a:p>
            <a:r>
              <a:rPr lang="en-AU" sz="3575" b="1" dirty="0">
                <a:solidFill>
                  <a:schemeClr val="accent1">
                    <a:lumMod val="50000"/>
                  </a:schemeClr>
                </a:solidFill>
              </a:rPr>
              <a:t>Challenge #5 – unequal digital maturity and adoption</a:t>
            </a:r>
          </a:p>
        </p:txBody>
      </p:sp>
      <p:sp>
        <p:nvSpPr>
          <p:cNvPr id="4121" name="TextBox 4120">
            <a:extLst>
              <a:ext uri="{FF2B5EF4-FFF2-40B4-BE49-F238E27FC236}">
                <a16:creationId xmlns:a16="http://schemas.microsoft.com/office/drawing/2014/main" id="{D3A4A195-986F-F791-9520-FCCD48467618}"/>
              </a:ext>
            </a:extLst>
          </p:cNvPr>
          <p:cNvSpPr txBox="1"/>
          <p:nvPr/>
        </p:nvSpPr>
        <p:spPr>
          <a:xfrm>
            <a:off x="641156" y="1798037"/>
            <a:ext cx="10117331" cy="954107"/>
          </a:xfrm>
          <a:prstGeom prst="rect">
            <a:avLst/>
          </a:prstGeom>
          <a:noFill/>
        </p:spPr>
        <p:txBody>
          <a:bodyPr wrap="square" rtlCol="0">
            <a:spAutoFit/>
          </a:bodyPr>
          <a:lstStyle/>
          <a:p>
            <a:r>
              <a:rPr lang="en-AU" sz="2800" dirty="0"/>
              <a:t>UNTP is a digital protocol. If it only worked when every supply chain actor is digitally mature and connected, then nobody would start. </a:t>
            </a:r>
          </a:p>
        </p:txBody>
      </p:sp>
    </p:spTree>
    <p:extLst>
      <p:ext uri="{BB962C8B-B14F-4D97-AF65-F5344CB8AC3E}">
        <p14:creationId xmlns:p14="http://schemas.microsoft.com/office/powerpoint/2010/main" val="55493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AF95D6-13BA-7080-53EE-E0CEB3E83F0E}"/>
              </a:ext>
            </a:extLst>
          </p:cNvPr>
          <p:cNvSpPr txBox="1"/>
          <p:nvPr/>
        </p:nvSpPr>
        <p:spPr>
          <a:xfrm>
            <a:off x="641157" y="378092"/>
            <a:ext cx="10682027" cy="642484"/>
          </a:xfrm>
          <a:prstGeom prst="rect">
            <a:avLst/>
          </a:prstGeom>
          <a:noFill/>
        </p:spPr>
        <p:txBody>
          <a:bodyPr wrap="none" rtlCol="0">
            <a:spAutoFit/>
          </a:bodyPr>
          <a:lstStyle/>
          <a:p>
            <a:r>
              <a:rPr lang="en-AU" sz="3575" b="1" dirty="0">
                <a:solidFill>
                  <a:schemeClr val="accent1">
                    <a:lumMod val="50000"/>
                  </a:schemeClr>
                </a:solidFill>
              </a:rPr>
              <a:t>#5 – UNTP allows implementation without dependency</a:t>
            </a:r>
          </a:p>
        </p:txBody>
      </p:sp>
      <p:pic>
        <p:nvPicPr>
          <p:cNvPr id="5122" name="Picture 2">
            <a:extLst>
              <a:ext uri="{FF2B5EF4-FFF2-40B4-BE49-F238E27FC236}">
                <a16:creationId xmlns:a16="http://schemas.microsoft.com/office/drawing/2014/main" id="{B25B15EC-1931-3BC8-6C64-EA9CEB997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96" y="2588593"/>
            <a:ext cx="543316" cy="4000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ell phone - Free technology icons">
            <a:extLst>
              <a:ext uri="{FF2B5EF4-FFF2-40B4-BE49-F238E27FC236}">
                <a16:creationId xmlns:a16="http://schemas.microsoft.com/office/drawing/2014/main" id="{12F7ACB6-9A55-0917-DC94-48BD6463A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637" y="2582668"/>
            <a:ext cx="507140" cy="5071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lack server icon - Free black server icons">
            <a:extLst>
              <a:ext uri="{FF2B5EF4-FFF2-40B4-BE49-F238E27FC236}">
                <a16:creationId xmlns:a16="http://schemas.microsoft.com/office/drawing/2014/main" id="{832F5BCE-E5BC-C32C-C6CD-8C3E839BE6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912" y="5196474"/>
            <a:ext cx="550574" cy="5505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A28E49-6FCB-238B-EF84-FB165154D0D5}"/>
              </a:ext>
            </a:extLst>
          </p:cNvPr>
          <p:cNvCxnSpPr>
            <a:cxnSpLocks/>
            <a:stCxn id="5124" idx="3"/>
          </p:cNvCxnSpPr>
          <p:nvPr/>
        </p:nvCxnSpPr>
        <p:spPr>
          <a:xfrm>
            <a:off x="1679777" y="2836238"/>
            <a:ext cx="1276816" cy="1295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C5A7EF-5B4F-7EE3-2D10-E1CDD46A3244}"/>
              </a:ext>
            </a:extLst>
          </p:cNvPr>
          <p:cNvCxnSpPr>
            <a:cxnSpLocks/>
            <a:stCxn id="5126" idx="3"/>
          </p:cNvCxnSpPr>
          <p:nvPr/>
        </p:nvCxnSpPr>
        <p:spPr>
          <a:xfrm>
            <a:off x="1581486" y="5471761"/>
            <a:ext cx="2750214" cy="52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5CCFC984-16BF-AF46-A834-759BEF7CC93C}"/>
              </a:ext>
            </a:extLst>
          </p:cNvPr>
          <p:cNvGrpSpPr/>
          <p:nvPr/>
        </p:nvGrpSpPr>
        <p:grpSpPr>
          <a:xfrm>
            <a:off x="5982170" y="2273145"/>
            <a:ext cx="1263476" cy="4107523"/>
            <a:chOff x="5982170" y="2273145"/>
            <a:chExt cx="1263476" cy="4107523"/>
          </a:xfrm>
        </p:grpSpPr>
        <p:sp>
          <p:nvSpPr>
            <p:cNvPr id="3" name="Rounded Rectangle 2">
              <a:extLst>
                <a:ext uri="{FF2B5EF4-FFF2-40B4-BE49-F238E27FC236}">
                  <a16:creationId xmlns:a16="http://schemas.microsoft.com/office/drawing/2014/main" id="{2033565E-D3F0-C270-C36A-DAE1DE0B8154}"/>
                </a:ext>
              </a:extLst>
            </p:cNvPr>
            <p:cNvSpPr/>
            <p:nvPr/>
          </p:nvSpPr>
          <p:spPr>
            <a:xfrm>
              <a:off x="6010299" y="3682742"/>
              <a:ext cx="1111712" cy="1258670"/>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13" name="Rounded Rectangle 12">
              <a:extLst>
                <a:ext uri="{FF2B5EF4-FFF2-40B4-BE49-F238E27FC236}">
                  <a16:creationId xmlns:a16="http://schemas.microsoft.com/office/drawing/2014/main" id="{E11357EA-2964-49B7-775F-9A3250DE07F9}"/>
                </a:ext>
              </a:extLst>
            </p:cNvPr>
            <p:cNvSpPr/>
            <p:nvPr/>
          </p:nvSpPr>
          <p:spPr>
            <a:xfrm>
              <a:off x="6148039" y="4089503"/>
              <a:ext cx="836118"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Information</a:t>
              </a:r>
            </a:p>
          </p:txBody>
        </p:sp>
        <p:sp>
          <p:nvSpPr>
            <p:cNvPr id="18" name="Rounded Rectangle 17">
              <a:extLst>
                <a:ext uri="{FF2B5EF4-FFF2-40B4-BE49-F238E27FC236}">
                  <a16:creationId xmlns:a16="http://schemas.microsoft.com/office/drawing/2014/main" id="{169622E4-F77A-C15B-D9B2-047EDF53AFD1}"/>
                </a:ext>
              </a:extLst>
            </p:cNvPr>
            <p:cNvSpPr/>
            <p:nvPr/>
          </p:nvSpPr>
          <p:spPr>
            <a:xfrm>
              <a:off x="6269382" y="4217541"/>
              <a:ext cx="714775"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Provenance Data</a:t>
              </a:r>
            </a:p>
          </p:txBody>
        </p:sp>
        <p:sp>
          <p:nvSpPr>
            <p:cNvPr id="27" name="Rounded Rectangle 26">
              <a:extLst>
                <a:ext uri="{FF2B5EF4-FFF2-40B4-BE49-F238E27FC236}">
                  <a16:creationId xmlns:a16="http://schemas.microsoft.com/office/drawing/2014/main" id="{C7AC43FF-F11F-0E75-3D31-C50CAB29E981}"/>
                </a:ext>
              </a:extLst>
            </p:cNvPr>
            <p:cNvSpPr/>
            <p:nvPr/>
          </p:nvSpPr>
          <p:spPr>
            <a:xfrm>
              <a:off x="6152494" y="4646724"/>
              <a:ext cx="836118"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Item/Batch Data</a:t>
              </a:r>
            </a:p>
          </p:txBody>
        </p:sp>
        <p:sp>
          <p:nvSpPr>
            <p:cNvPr id="28" name="Rounded Rectangle 27">
              <a:extLst>
                <a:ext uri="{FF2B5EF4-FFF2-40B4-BE49-F238E27FC236}">
                  <a16:creationId xmlns:a16="http://schemas.microsoft.com/office/drawing/2014/main" id="{6F6805A1-9450-FFB2-EE39-CFB4CA8B58E6}"/>
                </a:ext>
              </a:extLst>
            </p:cNvPr>
            <p:cNvSpPr/>
            <p:nvPr/>
          </p:nvSpPr>
          <p:spPr>
            <a:xfrm>
              <a:off x="6273042" y="3814139"/>
              <a:ext cx="711116"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Organisation</a:t>
              </a:r>
            </a:p>
          </p:txBody>
        </p:sp>
        <p:sp>
          <p:nvSpPr>
            <p:cNvPr id="29" name="Rounded Rectangle 28">
              <a:extLst>
                <a:ext uri="{FF2B5EF4-FFF2-40B4-BE49-F238E27FC236}">
                  <a16:creationId xmlns:a16="http://schemas.microsoft.com/office/drawing/2014/main" id="{E69920A0-0EB7-CBA8-E4D1-6888813D73E5}"/>
                </a:ext>
              </a:extLst>
            </p:cNvPr>
            <p:cNvSpPr/>
            <p:nvPr/>
          </p:nvSpPr>
          <p:spPr>
            <a:xfrm>
              <a:off x="6273041" y="3951157"/>
              <a:ext cx="711116"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Facility Data</a:t>
              </a:r>
            </a:p>
          </p:txBody>
        </p:sp>
        <p:sp>
          <p:nvSpPr>
            <p:cNvPr id="30" name="TextBox 29">
              <a:extLst>
                <a:ext uri="{FF2B5EF4-FFF2-40B4-BE49-F238E27FC236}">
                  <a16:creationId xmlns:a16="http://schemas.microsoft.com/office/drawing/2014/main" id="{F1CC7351-FEE5-879A-1588-D8919E9D530B}"/>
                </a:ext>
              </a:extLst>
            </p:cNvPr>
            <p:cNvSpPr txBox="1"/>
            <p:nvPr/>
          </p:nvSpPr>
          <p:spPr>
            <a:xfrm>
              <a:off x="6036301" y="3664791"/>
              <a:ext cx="1079142" cy="184666"/>
            </a:xfrm>
            <a:prstGeom prst="rect">
              <a:avLst/>
            </a:prstGeom>
            <a:noFill/>
          </p:spPr>
          <p:txBody>
            <a:bodyPr wrap="none" rtlCol="0" anchor="ctr">
              <a:spAutoFit/>
            </a:bodyPr>
            <a:lstStyle/>
            <a:p>
              <a:pPr algn="ctr"/>
              <a:r>
                <a:rPr lang="en-AU" sz="600" b="1" dirty="0">
                  <a:solidFill>
                    <a:schemeClr val="bg1"/>
                  </a:solidFill>
                </a:rPr>
                <a:t>UN Digital Product Passport</a:t>
              </a:r>
            </a:p>
          </p:txBody>
        </p:sp>
        <p:cxnSp>
          <p:nvCxnSpPr>
            <p:cNvPr id="37" name="Elbow Connector 36">
              <a:extLst>
                <a:ext uri="{FF2B5EF4-FFF2-40B4-BE49-F238E27FC236}">
                  <a16:creationId xmlns:a16="http://schemas.microsoft.com/office/drawing/2014/main" id="{162C1797-ED93-998E-CEF8-0B7FE8B7AF4D}"/>
                </a:ext>
              </a:extLst>
            </p:cNvPr>
            <p:cNvCxnSpPr>
              <a:cxnSpLocks/>
              <a:stCxn id="28" idx="1"/>
            </p:cNvCxnSpPr>
            <p:nvPr/>
          </p:nvCxnSpPr>
          <p:spPr>
            <a:xfrm rot="10800000" flipV="1">
              <a:off x="6202473" y="3865503"/>
              <a:ext cx="70569" cy="22399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CC79BA3E-FC3F-310D-8FEC-6AB0EED510F8}"/>
                </a:ext>
              </a:extLst>
            </p:cNvPr>
            <p:cNvCxnSpPr>
              <a:cxnSpLocks/>
              <a:stCxn id="29" idx="1"/>
            </p:cNvCxnSpPr>
            <p:nvPr/>
          </p:nvCxnSpPr>
          <p:spPr>
            <a:xfrm rot="10800000" flipV="1">
              <a:off x="6202473" y="4002521"/>
              <a:ext cx="70569" cy="10272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4C8EA07-B9C9-2564-0058-D47147793621}"/>
                </a:ext>
              </a:extLst>
            </p:cNvPr>
            <p:cNvCxnSpPr>
              <a:cxnSpLocks/>
              <a:stCxn id="18" idx="1"/>
            </p:cNvCxnSpPr>
            <p:nvPr/>
          </p:nvCxnSpPr>
          <p:spPr>
            <a:xfrm rot="10800000">
              <a:off x="6197167" y="4166804"/>
              <a:ext cx="72214" cy="10210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6CB27F2C-4A1D-4C34-61F3-FE68EC82C81D}"/>
                </a:ext>
              </a:extLst>
            </p:cNvPr>
            <p:cNvCxnSpPr>
              <a:cxnSpLocks/>
              <a:stCxn id="27" idx="1"/>
              <a:endCxn id="13" idx="1"/>
            </p:cNvCxnSpPr>
            <p:nvPr/>
          </p:nvCxnSpPr>
          <p:spPr>
            <a:xfrm rot="10800000">
              <a:off x="6148039" y="4140866"/>
              <a:ext cx="4455" cy="557222"/>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DB6CA6D7-CC39-0C58-016A-4247C73E018A}"/>
                </a:ext>
              </a:extLst>
            </p:cNvPr>
            <p:cNvCxnSpPr>
              <a:cxnSpLocks/>
              <a:stCxn id="56" idx="1"/>
            </p:cNvCxnSpPr>
            <p:nvPr/>
          </p:nvCxnSpPr>
          <p:spPr>
            <a:xfrm rot="10800000">
              <a:off x="6205934" y="4723857"/>
              <a:ext cx="72357" cy="10272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0E11B914-795F-68EB-1D1B-51475C0571E1}"/>
                </a:ext>
              </a:extLst>
            </p:cNvPr>
            <p:cNvCxnSpPr>
              <a:cxnSpLocks/>
              <a:stCxn id="58" idx="1"/>
            </p:cNvCxnSpPr>
            <p:nvPr/>
          </p:nvCxnSpPr>
          <p:spPr>
            <a:xfrm rot="10800000">
              <a:off x="6207652" y="4473408"/>
              <a:ext cx="72214" cy="7790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470F635-0712-BA2B-AFDB-FD468BC530A9}"/>
                </a:ext>
              </a:extLst>
            </p:cNvPr>
            <p:cNvCxnSpPr>
              <a:cxnSpLocks/>
              <a:stCxn id="60" idx="1"/>
              <a:endCxn id="13" idx="1"/>
            </p:cNvCxnSpPr>
            <p:nvPr/>
          </p:nvCxnSpPr>
          <p:spPr>
            <a:xfrm rot="10800000">
              <a:off x="6148039" y="4140866"/>
              <a:ext cx="9691" cy="266499"/>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EB741E35-9F6E-E451-5DAB-EC38A8C75102}"/>
                </a:ext>
              </a:extLst>
            </p:cNvPr>
            <p:cNvSpPr/>
            <p:nvPr/>
          </p:nvSpPr>
          <p:spPr>
            <a:xfrm>
              <a:off x="6303066" y="4794013"/>
              <a:ext cx="710320"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56" name="Rounded Rectangle 55">
              <a:extLst>
                <a:ext uri="{FF2B5EF4-FFF2-40B4-BE49-F238E27FC236}">
                  <a16:creationId xmlns:a16="http://schemas.microsoft.com/office/drawing/2014/main" id="{97B608FA-B82F-532F-F482-A67A38914463}"/>
                </a:ext>
              </a:extLst>
            </p:cNvPr>
            <p:cNvSpPr/>
            <p:nvPr/>
          </p:nvSpPr>
          <p:spPr>
            <a:xfrm>
              <a:off x="6278291" y="4775219"/>
              <a:ext cx="710320"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Events</a:t>
              </a:r>
            </a:p>
          </p:txBody>
        </p:sp>
        <p:sp>
          <p:nvSpPr>
            <p:cNvPr id="57" name="Rounded Rectangle 56">
              <a:extLst>
                <a:ext uri="{FF2B5EF4-FFF2-40B4-BE49-F238E27FC236}">
                  <a16:creationId xmlns:a16="http://schemas.microsoft.com/office/drawing/2014/main" id="{AA32A982-2812-037C-773B-6E6EB3E06794}"/>
                </a:ext>
              </a:extLst>
            </p:cNvPr>
            <p:cNvSpPr/>
            <p:nvPr/>
          </p:nvSpPr>
          <p:spPr>
            <a:xfrm>
              <a:off x="6302454" y="4521912"/>
              <a:ext cx="710320"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58" name="Rounded Rectangle 57">
              <a:extLst>
                <a:ext uri="{FF2B5EF4-FFF2-40B4-BE49-F238E27FC236}">
                  <a16:creationId xmlns:a16="http://schemas.microsoft.com/office/drawing/2014/main" id="{20656B82-EB04-373C-322C-EA8D5942219E}"/>
                </a:ext>
              </a:extLst>
            </p:cNvPr>
            <p:cNvSpPr/>
            <p:nvPr/>
          </p:nvSpPr>
          <p:spPr>
            <a:xfrm>
              <a:off x="6279865" y="4499953"/>
              <a:ext cx="710320"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ESG Metric Value</a:t>
              </a:r>
            </a:p>
          </p:txBody>
        </p:sp>
        <p:sp>
          <p:nvSpPr>
            <p:cNvPr id="59" name="Rounded Rectangle 58">
              <a:extLst>
                <a:ext uri="{FF2B5EF4-FFF2-40B4-BE49-F238E27FC236}">
                  <a16:creationId xmlns:a16="http://schemas.microsoft.com/office/drawing/2014/main" id="{33249C1A-5D24-18A7-02A6-EF343AC055A8}"/>
                </a:ext>
              </a:extLst>
            </p:cNvPr>
            <p:cNvSpPr/>
            <p:nvPr/>
          </p:nvSpPr>
          <p:spPr>
            <a:xfrm>
              <a:off x="6179698" y="4376550"/>
              <a:ext cx="830881"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60" name="Rounded Rectangle 59">
              <a:extLst>
                <a:ext uri="{FF2B5EF4-FFF2-40B4-BE49-F238E27FC236}">
                  <a16:creationId xmlns:a16="http://schemas.microsoft.com/office/drawing/2014/main" id="{1F7D2954-9AB4-CBD8-473D-83ED95A14B06}"/>
                </a:ext>
              </a:extLst>
            </p:cNvPr>
            <p:cNvSpPr/>
            <p:nvPr/>
          </p:nvSpPr>
          <p:spPr>
            <a:xfrm>
              <a:off x="6157730" y="4356000"/>
              <a:ext cx="830881" cy="102726"/>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Sustainability Claims</a:t>
              </a:r>
            </a:p>
          </p:txBody>
        </p:sp>
        <p:cxnSp>
          <p:nvCxnSpPr>
            <p:cNvPr id="61" name="Elbow Connector 60">
              <a:extLst>
                <a:ext uri="{FF2B5EF4-FFF2-40B4-BE49-F238E27FC236}">
                  <a16:creationId xmlns:a16="http://schemas.microsoft.com/office/drawing/2014/main" id="{680E7FCF-5B00-39FD-5B3D-2D176BBDE32D}"/>
                </a:ext>
              </a:extLst>
            </p:cNvPr>
            <p:cNvCxnSpPr>
              <a:cxnSpLocks/>
            </p:cNvCxnSpPr>
            <p:nvPr/>
          </p:nvCxnSpPr>
          <p:spPr>
            <a:xfrm>
              <a:off x="6986559" y="4013814"/>
              <a:ext cx="24022" cy="386720"/>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6" descr="Digital Certificate Icon Vector Images (over 8,400)">
              <a:extLst>
                <a:ext uri="{FF2B5EF4-FFF2-40B4-BE49-F238E27FC236}">
                  <a16:creationId xmlns:a16="http://schemas.microsoft.com/office/drawing/2014/main" id="{BC2CF9C8-1306-E1A8-DBAC-778802FAF460}"/>
                </a:ext>
              </a:extLst>
            </p:cNvPr>
            <p:cNvPicPr>
              <a:picLocks noChangeAspect="1" noChangeArrowheads="1"/>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7018912" y="4837219"/>
              <a:ext cx="215465" cy="187234"/>
            </a:xfrm>
            <a:prstGeom prst="ellipse">
              <a:avLst/>
            </a:prstGeom>
            <a:noFill/>
            <a:extLst>
              <a:ext uri="{909E8E84-426E-40DD-AFC4-6F175D3DCCD1}">
                <a14:hiddenFill xmlns:a14="http://schemas.microsoft.com/office/drawing/2010/main">
                  <a:solidFill>
                    <a:srgbClr val="FFFFFF"/>
                  </a:solidFill>
                </a14:hiddenFill>
              </a:ext>
            </a:extLst>
          </p:spPr>
        </p:pic>
        <p:sp>
          <p:nvSpPr>
            <p:cNvPr id="65" name="Rounded Rectangle 64">
              <a:extLst>
                <a:ext uri="{FF2B5EF4-FFF2-40B4-BE49-F238E27FC236}">
                  <a16:creationId xmlns:a16="http://schemas.microsoft.com/office/drawing/2014/main" id="{EF0544E4-0AE3-94C0-6B59-006D8A8AC948}"/>
                </a:ext>
              </a:extLst>
            </p:cNvPr>
            <p:cNvSpPr/>
            <p:nvPr/>
          </p:nvSpPr>
          <p:spPr>
            <a:xfrm>
              <a:off x="5982170" y="5194540"/>
              <a:ext cx="1165059" cy="1111946"/>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700"/>
            </a:p>
          </p:txBody>
        </p:sp>
        <p:sp>
          <p:nvSpPr>
            <p:cNvPr id="66" name="Rounded Rectangle 65">
              <a:extLst>
                <a:ext uri="{FF2B5EF4-FFF2-40B4-BE49-F238E27FC236}">
                  <a16:creationId xmlns:a16="http://schemas.microsoft.com/office/drawing/2014/main" id="{5BBADC8C-F1DD-030F-C32B-81F6676D68C7}"/>
                </a:ext>
              </a:extLst>
            </p:cNvPr>
            <p:cNvSpPr/>
            <p:nvPr/>
          </p:nvSpPr>
          <p:spPr>
            <a:xfrm>
              <a:off x="6154390" y="5553884"/>
              <a:ext cx="793327"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Attestation</a:t>
              </a:r>
            </a:p>
          </p:txBody>
        </p:sp>
        <p:sp>
          <p:nvSpPr>
            <p:cNvPr id="67" name="Rounded Rectangle 66">
              <a:extLst>
                <a:ext uri="{FF2B5EF4-FFF2-40B4-BE49-F238E27FC236}">
                  <a16:creationId xmlns:a16="http://schemas.microsoft.com/office/drawing/2014/main" id="{82E66730-3168-AFB5-F078-A8CEAABEF7BB}"/>
                </a:ext>
              </a:extLst>
            </p:cNvPr>
            <p:cNvSpPr/>
            <p:nvPr/>
          </p:nvSpPr>
          <p:spPr>
            <a:xfrm>
              <a:off x="6269523" y="5666997"/>
              <a:ext cx="678192"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Assessment Body</a:t>
              </a:r>
            </a:p>
          </p:txBody>
        </p:sp>
        <p:sp>
          <p:nvSpPr>
            <p:cNvPr id="68" name="Rounded Rectangle 67">
              <a:extLst>
                <a:ext uri="{FF2B5EF4-FFF2-40B4-BE49-F238E27FC236}">
                  <a16:creationId xmlns:a16="http://schemas.microsoft.com/office/drawing/2014/main" id="{80AA2624-3140-90EC-F411-CBBA479B6A7B}"/>
                </a:ext>
              </a:extLst>
            </p:cNvPr>
            <p:cNvSpPr/>
            <p:nvPr/>
          </p:nvSpPr>
          <p:spPr>
            <a:xfrm>
              <a:off x="6272995" y="5310621"/>
              <a:ext cx="674722"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Accreditation</a:t>
              </a:r>
            </a:p>
          </p:txBody>
        </p:sp>
        <p:sp>
          <p:nvSpPr>
            <p:cNvPr id="69" name="Rounded Rectangle 68">
              <a:extLst>
                <a:ext uri="{FF2B5EF4-FFF2-40B4-BE49-F238E27FC236}">
                  <a16:creationId xmlns:a16="http://schemas.microsoft.com/office/drawing/2014/main" id="{62882AA4-0492-59D8-B239-96632ECD64EB}"/>
                </a:ext>
              </a:extLst>
            </p:cNvPr>
            <p:cNvSpPr/>
            <p:nvPr/>
          </p:nvSpPr>
          <p:spPr>
            <a:xfrm>
              <a:off x="6272995" y="5431666"/>
              <a:ext cx="674722"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Scheme or Regulation</a:t>
              </a:r>
            </a:p>
          </p:txBody>
        </p:sp>
        <p:sp>
          <p:nvSpPr>
            <p:cNvPr id="70" name="TextBox 69">
              <a:extLst>
                <a:ext uri="{FF2B5EF4-FFF2-40B4-BE49-F238E27FC236}">
                  <a16:creationId xmlns:a16="http://schemas.microsoft.com/office/drawing/2014/main" id="{DA1CD26B-EE86-EF1E-A9D3-066E3F827733}"/>
                </a:ext>
              </a:extLst>
            </p:cNvPr>
            <p:cNvSpPr txBox="1"/>
            <p:nvPr/>
          </p:nvSpPr>
          <p:spPr>
            <a:xfrm>
              <a:off x="6032140" y="5167862"/>
              <a:ext cx="1056378" cy="184666"/>
            </a:xfrm>
            <a:prstGeom prst="rect">
              <a:avLst/>
            </a:prstGeom>
            <a:noFill/>
          </p:spPr>
          <p:txBody>
            <a:bodyPr wrap="none" lIns="0" rIns="0" rtlCol="0" anchor="ctr">
              <a:spAutoFit/>
            </a:bodyPr>
            <a:lstStyle/>
            <a:p>
              <a:pPr algn="ctr"/>
              <a:r>
                <a:rPr lang="en-AU" sz="600" b="1" dirty="0">
                  <a:solidFill>
                    <a:schemeClr val="bg1"/>
                  </a:solidFill>
                </a:rPr>
                <a:t>UN Digital Conformity Credential</a:t>
              </a:r>
            </a:p>
          </p:txBody>
        </p:sp>
        <p:cxnSp>
          <p:nvCxnSpPr>
            <p:cNvPr id="71" name="Elbow Connector 70">
              <a:extLst>
                <a:ext uri="{FF2B5EF4-FFF2-40B4-BE49-F238E27FC236}">
                  <a16:creationId xmlns:a16="http://schemas.microsoft.com/office/drawing/2014/main" id="{898BDD67-7213-D55E-A3AA-82FAC040BC42}"/>
                </a:ext>
              </a:extLst>
            </p:cNvPr>
            <p:cNvCxnSpPr>
              <a:cxnSpLocks/>
              <a:stCxn id="68" idx="1"/>
            </p:cNvCxnSpPr>
            <p:nvPr/>
          </p:nvCxnSpPr>
          <p:spPr>
            <a:xfrm rot="10800000" flipV="1">
              <a:off x="6206039" y="5355996"/>
              <a:ext cx="66956" cy="19788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3FC5C89A-1AF9-CB59-EE6C-B5D1098F7520}"/>
                </a:ext>
              </a:extLst>
            </p:cNvPr>
            <p:cNvCxnSpPr>
              <a:cxnSpLocks/>
              <a:stCxn id="69" idx="1"/>
            </p:cNvCxnSpPr>
            <p:nvPr/>
          </p:nvCxnSpPr>
          <p:spPr>
            <a:xfrm rot="10800000" flipV="1">
              <a:off x="6206038" y="5477042"/>
              <a:ext cx="66956" cy="9075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7756331-B818-E6C6-18FD-27CA2DA533A2}"/>
                </a:ext>
              </a:extLst>
            </p:cNvPr>
            <p:cNvCxnSpPr>
              <a:cxnSpLocks/>
              <a:stCxn id="67" idx="1"/>
            </p:cNvCxnSpPr>
            <p:nvPr/>
          </p:nvCxnSpPr>
          <p:spPr>
            <a:xfrm rot="10800000">
              <a:off x="6201004" y="5622175"/>
              <a:ext cx="68519" cy="9019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19B9FE60-C53A-C04B-35E7-72884D4CD673}"/>
                </a:ext>
              </a:extLst>
            </p:cNvPr>
            <p:cNvCxnSpPr>
              <a:cxnSpLocks/>
              <a:stCxn id="86" idx="1"/>
            </p:cNvCxnSpPr>
            <p:nvPr/>
          </p:nvCxnSpPr>
          <p:spPr>
            <a:xfrm rot="10800000">
              <a:off x="6201004" y="5902430"/>
              <a:ext cx="76973" cy="30261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F60EFE11-FD5B-E559-0654-B73DD1DBAFA1}"/>
                </a:ext>
              </a:extLst>
            </p:cNvPr>
            <p:cNvCxnSpPr>
              <a:cxnSpLocks/>
              <a:stCxn id="95" idx="1"/>
            </p:cNvCxnSpPr>
            <p:nvPr/>
          </p:nvCxnSpPr>
          <p:spPr>
            <a:xfrm rot="10800000">
              <a:off x="6210951" y="5893038"/>
              <a:ext cx="68518" cy="6882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B9E14353-B7B4-B8E5-C6E0-8A50F8E2D761}"/>
                </a:ext>
              </a:extLst>
            </p:cNvPr>
            <p:cNvCxnSpPr>
              <a:cxnSpLocks/>
              <a:stCxn id="97" idx="1"/>
              <a:endCxn id="66" idx="1"/>
            </p:cNvCxnSpPr>
            <p:nvPr/>
          </p:nvCxnSpPr>
          <p:spPr>
            <a:xfrm rot="10800000">
              <a:off x="6154390" y="5599260"/>
              <a:ext cx="9196" cy="235432"/>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ounded Rectangle 79">
              <a:extLst>
                <a:ext uri="{FF2B5EF4-FFF2-40B4-BE49-F238E27FC236}">
                  <a16:creationId xmlns:a16="http://schemas.microsoft.com/office/drawing/2014/main" id="{E308C937-1681-ACC9-9276-9CB6FE5C276C}"/>
                </a:ext>
              </a:extLst>
            </p:cNvPr>
            <p:cNvSpPr/>
            <p:nvPr/>
          </p:nvSpPr>
          <p:spPr>
            <a:xfrm>
              <a:off x="6301483" y="6176269"/>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86" name="Rounded Rectangle 85">
              <a:extLst>
                <a:ext uri="{FF2B5EF4-FFF2-40B4-BE49-F238E27FC236}">
                  <a16:creationId xmlns:a16="http://schemas.microsoft.com/office/drawing/2014/main" id="{14633468-41AD-A4B5-BC20-ABDB90BAF099}"/>
                </a:ext>
              </a:extLst>
            </p:cNvPr>
            <p:cNvSpPr/>
            <p:nvPr/>
          </p:nvSpPr>
          <p:spPr>
            <a:xfrm>
              <a:off x="6277976" y="6159667"/>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Assessed values</a:t>
              </a:r>
            </a:p>
          </p:txBody>
        </p:sp>
        <p:sp>
          <p:nvSpPr>
            <p:cNvPr id="94" name="Rounded Rectangle 93">
              <a:extLst>
                <a:ext uri="{FF2B5EF4-FFF2-40B4-BE49-F238E27FC236}">
                  <a16:creationId xmlns:a16="http://schemas.microsoft.com/office/drawing/2014/main" id="{72143B3E-73A5-AF2C-7771-F834254877A9}"/>
                </a:ext>
              </a:extLst>
            </p:cNvPr>
            <p:cNvSpPr/>
            <p:nvPr/>
          </p:nvSpPr>
          <p:spPr>
            <a:xfrm>
              <a:off x="6300902" y="5935887"/>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95" name="Rounded Rectangle 94">
              <a:extLst>
                <a:ext uri="{FF2B5EF4-FFF2-40B4-BE49-F238E27FC236}">
                  <a16:creationId xmlns:a16="http://schemas.microsoft.com/office/drawing/2014/main" id="{54A45A18-F3FB-0247-356A-079FA05600AC}"/>
                </a:ext>
              </a:extLst>
            </p:cNvPr>
            <p:cNvSpPr/>
            <p:nvPr/>
          </p:nvSpPr>
          <p:spPr>
            <a:xfrm>
              <a:off x="6279469" y="5916488"/>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Products / Facilities</a:t>
              </a:r>
            </a:p>
          </p:txBody>
        </p:sp>
        <p:sp>
          <p:nvSpPr>
            <p:cNvPr id="96" name="Rounded Rectangle 95">
              <a:extLst>
                <a:ext uri="{FF2B5EF4-FFF2-40B4-BE49-F238E27FC236}">
                  <a16:creationId xmlns:a16="http://schemas.microsoft.com/office/drawing/2014/main" id="{4EA33FA5-523F-467F-B935-202E2E388731}"/>
                </a:ext>
              </a:extLst>
            </p:cNvPr>
            <p:cNvSpPr/>
            <p:nvPr/>
          </p:nvSpPr>
          <p:spPr>
            <a:xfrm>
              <a:off x="6184430" y="5807470"/>
              <a:ext cx="788357"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97" name="Rounded Rectangle 96">
              <a:extLst>
                <a:ext uri="{FF2B5EF4-FFF2-40B4-BE49-F238E27FC236}">
                  <a16:creationId xmlns:a16="http://schemas.microsoft.com/office/drawing/2014/main" id="{E0C659BB-C096-1FF7-D8D7-5AB8445CFB1B}"/>
                </a:ext>
              </a:extLst>
            </p:cNvPr>
            <p:cNvSpPr/>
            <p:nvPr/>
          </p:nvSpPr>
          <p:spPr>
            <a:xfrm>
              <a:off x="6163586" y="5789317"/>
              <a:ext cx="788357"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Assessment</a:t>
              </a:r>
            </a:p>
          </p:txBody>
        </p:sp>
        <p:cxnSp>
          <p:nvCxnSpPr>
            <p:cNvPr id="98" name="Elbow Connector 97">
              <a:extLst>
                <a:ext uri="{FF2B5EF4-FFF2-40B4-BE49-F238E27FC236}">
                  <a16:creationId xmlns:a16="http://schemas.microsoft.com/office/drawing/2014/main" id="{C45B293E-E294-38B4-F79D-241D6BFFA0DA}"/>
                </a:ext>
              </a:extLst>
            </p:cNvPr>
            <p:cNvCxnSpPr>
              <a:cxnSpLocks/>
              <a:stCxn id="69" idx="3"/>
              <a:endCxn id="101" idx="3"/>
            </p:cNvCxnSpPr>
            <p:nvPr/>
          </p:nvCxnSpPr>
          <p:spPr>
            <a:xfrm>
              <a:off x="6947716" y="5477042"/>
              <a:ext cx="6788" cy="607660"/>
            </a:xfrm>
            <a:prstGeom prst="bentConnector3">
              <a:avLst>
                <a:gd name="adj1" fmla="val 124730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9" name="Picture 6" descr="Digital Certificate Icon Vector Images (over 8,400)">
              <a:extLst>
                <a:ext uri="{FF2B5EF4-FFF2-40B4-BE49-F238E27FC236}">
                  <a16:creationId xmlns:a16="http://schemas.microsoft.com/office/drawing/2014/main" id="{D1E27100-B90D-D1FF-6783-BA7205506FE5}"/>
                </a:ext>
              </a:extLst>
            </p:cNvPr>
            <p:cNvPicPr>
              <a:picLocks noChangeAspect="1" noChangeArrowheads="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7029939" y="6215261"/>
              <a:ext cx="204438" cy="165407"/>
            </a:xfrm>
            <a:prstGeom prst="ellipse">
              <a:avLst/>
            </a:prstGeom>
            <a:noFill/>
            <a:extLst>
              <a:ext uri="{909E8E84-426E-40DD-AFC4-6F175D3DCCD1}">
                <a14:hiddenFill xmlns:a14="http://schemas.microsoft.com/office/drawing/2010/main">
                  <a:solidFill>
                    <a:srgbClr val="FFFFFF"/>
                  </a:solidFill>
                </a14:hiddenFill>
              </a:ext>
            </a:extLst>
          </p:spPr>
        </p:pic>
        <p:sp>
          <p:nvSpPr>
            <p:cNvPr id="100" name="Rounded Rectangle 99">
              <a:extLst>
                <a:ext uri="{FF2B5EF4-FFF2-40B4-BE49-F238E27FC236}">
                  <a16:creationId xmlns:a16="http://schemas.microsoft.com/office/drawing/2014/main" id="{63E8FFEE-AB6E-AF86-D237-468F0A3BB5E2}"/>
                </a:ext>
              </a:extLst>
            </p:cNvPr>
            <p:cNvSpPr/>
            <p:nvPr/>
          </p:nvSpPr>
          <p:spPr>
            <a:xfrm>
              <a:off x="6301971" y="6058726"/>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101" name="Rounded Rectangle 100">
              <a:extLst>
                <a:ext uri="{FF2B5EF4-FFF2-40B4-BE49-F238E27FC236}">
                  <a16:creationId xmlns:a16="http://schemas.microsoft.com/office/drawing/2014/main" id="{50273E71-E66B-B64D-2CC0-3A02D65D544D}"/>
                </a:ext>
              </a:extLst>
            </p:cNvPr>
            <p:cNvSpPr/>
            <p:nvPr/>
          </p:nvSpPr>
          <p:spPr>
            <a:xfrm>
              <a:off x="6280537" y="6039327"/>
              <a:ext cx="673966" cy="90752"/>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Criteria / Metrics</a:t>
              </a:r>
            </a:p>
          </p:txBody>
        </p:sp>
        <p:cxnSp>
          <p:nvCxnSpPr>
            <p:cNvPr id="102" name="Elbow Connector 101">
              <a:extLst>
                <a:ext uri="{FF2B5EF4-FFF2-40B4-BE49-F238E27FC236}">
                  <a16:creationId xmlns:a16="http://schemas.microsoft.com/office/drawing/2014/main" id="{A167F878-EACD-458A-2D30-B0AD5E84A194}"/>
                </a:ext>
              </a:extLst>
            </p:cNvPr>
            <p:cNvCxnSpPr>
              <a:cxnSpLocks/>
              <a:stCxn id="101" idx="1"/>
            </p:cNvCxnSpPr>
            <p:nvPr/>
          </p:nvCxnSpPr>
          <p:spPr>
            <a:xfrm rot="10800000">
              <a:off x="6207139" y="5885855"/>
              <a:ext cx="73398" cy="19884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390C935D-5F65-5E5C-9FBD-58F0E090E4E2}"/>
                </a:ext>
              </a:extLst>
            </p:cNvPr>
            <p:cNvSpPr/>
            <p:nvPr/>
          </p:nvSpPr>
          <p:spPr>
            <a:xfrm>
              <a:off x="5999041" y="2293474"/>
              <a:ext cx="1121937" cy="1164974"/>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104" name="Rounded Rectangle 103">
              <a:extLst>
                <a:ext uri="{FF2B5EF4-FFF2-40B4-BE49-F238E27FC236}">
                  <a16:creationId xmlns:a16="http://schemas.microsoft.com/office/drawing/2014/main" id="{80B62A84-085B-ADB8-1213-E0D406E453C5}"/>
                </a:ext>
              </a:extLst>
            </p:cNvPr>
            <p:cNvSpPr/>
            <p:nvPr/>
          </p:nvSpPr>
          <p:spPr>
            <a:xfrm>
              <a:off x="6269498" y="2686138"/>
              <a:ext cx="712357"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Location ID</a:t>
              </a:r>
            </a:p>
          </p:txBody>
        </p:sp>
        <p:sp>
          <p:nvSpPr>
            <p:cNvPr id="105" name="Rounded Rectangle 104">
              <a:extLst>
                <a:ext uri="{FF2B5EF4-FFF2-40B4-BE49-F238E27FC236}">
                  <a16:creationId xmlns:a16="http://schemas.microsoft.com/office/drawing/2014/main" id="{912966B8-AB01-338E-44E1-03D9A2C6FA4F}"/>
                </a:ext>
              </a:extLst>
            </p:cNvPr>
            <p:cNvSpPr/>
            <p:nvPr/>
          </p:nvSpPr>
          <p:spPr>
            <a:xfrm>
              <a:off x="6264200" y="2436505"/>
              <a:ext cx="717656"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ID</a:t>
              </a:r>
            </a:p>
          </p:txBody>
        </p:sp>
        <p:sp>
          <p:nvSpPr>
            <p:cNvPr id="106" name="Rounded Rectangle 105">
              <a:extLst>
                <a:ext uri="{FF2B5EF4-FFF2-40B4-BE49-F238E27FC236}">
                  <a16:creationId xmlns:a16="http://schemas.microsoft.com/office/drawing/2014/main" id="{C8090E91-FC7A-6AE3-C49B-A52D3392DFAC}"/>
                </a:ext>
              </a:extLst>
            </p:cNvPr>
            <p:cNvSpPr/>
            <p:nvPr/>
          </p:nvSpPr>
          <p:spPr>
            <a:xfrm>
              <a:off x="6264200" y="2560720"/>
              <a:ext cx="717656"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Batch ID</a:t>
              </a:r>
            </a:p>
          </p:txBody>
        </p:sp>
        <p:sp>
          <p:nvSpPr>
            <p:cNvPr id="107" name="TextBox 106">
              <a:extLst>
                <a:ext uri="{FF2B5EF4-FFF2-40B4-BE49-F238E27FC236}">
                  <a16:creationId xmlns:a16="http://schemas.microsoft.com/office/drawing/2014/main" id="{65A3FB24-475B-24DA-8910-AA679286B9D1}"/>
                </a:ext>
              </a:extLst>
            </p:cNvPr>
            <p:cNvSpPr txBox="1"/>
            <p:nvPr/>
          </p:nvSpPr>
          <p:spPr>
            <a:xfrm>
              <a:off x="6131168" y="2273145"/>
              <a:ext cx="878767" cy="184666"/>
            </a:xfrm>
            <a:prstGeom prst="rect">
              <a:avLst/>
            </a:prstGeom>
            <a:noFill/>
          </p:spPr>
          <p:txBody>
            <a:bodyPr wrap="none" rtlCol="0" anchor="ctr">
              <a:spAutoFit/>
            </a:bodyPr>
            <a:lstStyle/>
            <a:p>
              <a:pPr algn="ctr"/>
              <a:r>
                <a:rPr lang="en-AU" sz="600" b="1" dirty="0">
                  <a:solidFill>
                    <a:schemeClr val="bg1"/>
                  </a:solidFill>
                </a:rPr>
                <a:t>UN Traceability Event</a:t>
              </a:r>
            </a:p>
          </p:txBody>
        </p:sp>
        <p:cxnSp>
          <p:nvCxnSpPr>
            <p:cNvPr id="108" name="Elbow Connector 107">
              <a:extLst>
                <a:ext uri="{FF2B5EF4-FFF2-40B4-BE49-F238E27FC236}">
                  <a16:creationId xmlns:a16="http://schemas.microsoft.com/office/drawing/2014/main" id="{7C7859FE-F196-30FC-463E-CDB1F0536502}"/>
                </a:ext>
              </a:extLst>
            </p:cNvPr>
            <p:cNvCxnSpPr>
              <a:cxnSpLocks/>
              <a:stCxn id="105" idx="1"/>
            </p:cNvCxnSpPr>
            <p:nvPr/>
          </p:nvCxnSpPr>
          <p:spPr>
            <a:xfrm rot="10800000" flipV="1">
              <a:off x="6192983" y="2483069"/>
              <a:ext cx="71218" cy="20306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A7068046-F526-216E-738A-19AD5508FE2B}"/>
                </a:ext>
              </a:extLst>
            </p:cNvPr>
            <p:cNvCxnSpPr>
              <a:cxnSpLocks/>
              <a:stCxn id="106" idx="1"/>
            </p:cNvCxnSpPr>
            <p:nvPr/>
          </p:nvCxnSpPr>
          <p:spPr>
            <a:xfrm rot="10800000" flipV="1">
              <a:off x="6192983" y="2607285"/>
              <a:ext cx="71217" cy="23298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D405F1BD-7201-D602-4E1B-B4F3E8C449E2}"/>
                </a:ext>
              </a:extLst>
            </p:cNvPr>
            <p:cNvCxnSpPr>
              <a:cxnSpLocks/>
              <a:stCxn id="104" idx="1"/>
            </p:cNvCxnSpPr>
            <p:nvPr/>
          </p:nvCxnSpPr>
          <p:spPr>
            <a:xfrm rot="10800000" flipV="1">
              <a:off x="6196477" y="2732703"/>
              <a:ext cx="73022" cy="11649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EDC7D29E-D3BE-8598-5037-40A8A497217B}"/>
                </a:ext>
              </a:extLst>
            </p:cNvPr>
            <p:cNvCxnSpPr>
              <a:cxnSpLocks/>
              <a:stCxn id="113" idx="1"/>
            </p:cNvCxnSpPr>
            <p:nvPr/>
          </p:nvCxnSpPr>
          <p:spPr>
            <a:xfrm rot="10800000">
              <a:off x="6196477" y="2922069"/>
              <a:ext cx="73022" cy="30694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D0E6A9F2-73DD-B816-290A-4E7B93AB8348}"/>
                </a:ext>
              </a:extLst>
            </p:cNvPr>
            <p:cNvCxnSpPr>
              <a:cxnSpLocks/>
              <a:stCxn id="114" idx="1"/>
            </p:cNvCxnSpPr>
            <p:nvPr/>
          </p:nvCxnSpPr>
          <p:spPr>
            <a:xfrm rot="10800000">
              <a:off x="6196477" y="2917761"/>
              <a:ext cx="74610" cy="1870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461F287C-2949-9686-74E6-8B322ADF867D}"/>
                </a:ext>
              </a:extLst>
            </p:cNvPr>
            <p:cNvSpPr/>
            <p:nvPr/>
          </p:nvSpPr>
          <p:spPr>
            <a:xfrm>
              <a:off x="6269498" y="3182452"/>
              <a:ext cx="716852"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Shipping</a:t>
              </a:r>
            </a:p>
          </p:txBody>
        </p:sp>
        <p:sp>
          <p:nvSpPr>
            <p:cNvPr id="114" name="Rounded Rectangle 113">
              <a:extLst>
                <a:ext uri="{FF2B5EF4-FFF2-40B4-BE49-F238E27FC236}">
                  <a16:creationId xmlns:a16="http://schemas.microsoft.com/office/drawing/2014/main" id="{B1ED75EB-DC62-5046-3958-EA2D38CAF7DC}"/>
                </a:ext>
              </a:extLst>
            </p:cNvPr>
            <p:cNvSpPr/>
            <p:nvPr/>
          </p:nvSpPr>
          <p:spPr>
            <a:xfrm>
              <a:off x="6271086" y="3058237"/>
              <a:ext cx="716852"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Packaging</a:t>
              </a:r>
            </a:p>
          </p:txBody>
        </p:sp>
        <p:sp>
          <p:nvSpPr>
            <p:cNvPr id="115" name="Rounded Rectangle 114">
              <a:extLst>
                <a:ext uri="{FF2B5EF4-FFF2-40B4-BE49-F238E27FC236}">
                  <a16:creationId xmlns:a16="http://schemas.microsoft.com/office/drawing/2014/main" id="{3713BC67-16F7-E907-B2D9-4DEF5108B26B}"/>
                </a:ext>
              </a:extLst>
            </p:cNvPr>
            <p:cNvSpPr/>
            <p:nvPr/>
          </p:nvSpPr>
          <p:spPr>
            <a:xfrm>
              <a:off x="6143333" y="2822307"/>
              <a:ext cx="838522"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a:t>
              </a:r>
            </a:p>
          </p:txBody>
        </p:sp>
        <p:pic>
          <p:nvPicPr>
            <p:cNvPr id="116" name="Picture 6" descr="Digital Certificate Icon Vector Images (over 8,400)">
              <a:extLst>
                <a:ext uri="{FF2B5EF4-FFF2-40B4-BE49-F238E27FC236}">
                  <a16:creationId xmlns:a16="http://schemas.microsoft.com/office/drawing/2014/main" id="{A6AED4E2-28BB-EF99-1DEE-7256D1959574}"/>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7016929" y="3363990"/>
              <a:ext cx="228717" cy="178536"/>
            </a:xfrm>
            <a:prstGeom prst="ellipse">
              <a:avLst/>
            </a:prstGeom>
            <a:noFill/>
            <a:extLst>
              <a:ext uri="{909E8E84-426E-40DD-AFC4-6F175D3DCCD1}">
                <a14:hiddenFill xmlns:a14="http://schemas.microsoft.com/office/drawing/2010/main">
                  <a:solidFill>
                    <a:srgbClr val="FFFFFF"/>
                  </a:solidFill>
                </a14:hiddenFill>
              </a:ext>
            </a:extLst>
          </p:spPr>
        </p:pic>
        <p:sp>
          <p:nvSpPr>
            <p:cNvPr id="117" name="Rounded Rectangle 116">
              <a:extLst>
                <a:ext uri="{FF2B5EF4-FFF2-40B4-BE49-F238E27FC236}">
                  <a16:creationId xmlns:a16="http://schemas.microsoft.com/office/drawing/2014/main" id="{A407F7EA-28F7-05DA-2592-96175514CE56}"/>
                </a:ext>
              </a:extLst>
            </p:cNvPr>
            <p:cNvSpPr/>
            <p:nvPr/>
          </p:nvSpPr>
          <p:spPr>
            <a:xfrm>
              <a:off x="6264200" y="2938797"/>
              <a:ext cx="716852"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Inspection</a:t>
              </a:r>
            </a:p>
          </p:txBody>
        </p:sp>
        <p:sp>
          <p:nvSpPr>
            <p:cNvPr id="118" name="Rounded Rectangle 117">
              <a:extLst>
                <a:ext uri="{FF2B5EF4-FFF2-40B4-BE49-F238E27FC236}">
                  <a16:creationId xmlns:a16="http://schemas.microsoft.com/office/drawing/2014/main" id="{2664629F-E90B-99CE-4A2B-6777F7A88070}"/>
                </a:ext>
              </a:extLst>
            </p:cNvPr>
            <p:cNvSpPr/>
            <p:nvPr/>
          </p:nvSpPr>
          <p:spPr>
            <a:xfrm>
              <a:off x="6271086" y="3299078"/>
              <a:ext cx="716852" cy="9312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Manufacturing</a:t>
              </a:r>
            </a:p>
          </p:txBody>
        </p:sp>
        <p:cxnSp>
          <p:nvCxnSpPr>
            <p:cNvPr id="119" name="Elbow Connector 118">
              <a:extLst>
                <a:ext uri="{FF2B5EF4-FFF2-40B4-BE49-F238E27FC236}">
                  <a16:creationId xmlns:a16="http://schemas.microsoft.com/office/drawing/2014/main" id="{7A944341-513B-A88B-9121-B7F05EE59459}"/>
                </a:ext>
              </a:extLst>
            </p:cNvPr>
            <p:cNvCxnSpPr>
              <a:cxnSpLocks/>
              <a:stCxn id="117" idx="1"/>
            </p:cNvCxnSpPr>
            <p:nvPr/>
          </p:nvCxnSpPr>
          <p:spPr>
            <a:xfrm rot="10800000">
              <a:off x="6196478" y="2878884"/>
              <a:ext cx="67722" cy="10647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7EA7D70C-E886-A7DB-9D63-1418CE2D7D0B}"/>
                </a:ext>
              </a:extLst>
            </p:cNvPr>
            <p:cNvCxnSpPr>
              <a:cxnSpLocks/>
              <a:stCxn id="118" idx="1"/>
            </p:cNvCxnSpPr>
            <p:nvPr/>
          </p:nvCxnSpPr>
          <p:spPr>
            <a:xfrm rot="10800000">
              <a:off x="6192983" y="2904017"/>
              <a:ext cx="78103" cy="44162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B95B941-CA8F-967E-C9CE-0875FE8BC39E}"/>
                </a:ext>
              </a:extLst>
            </p:cNvPr>
            <p:cNvCxnSpPr>
              <a:cxnSpLocks/>
            </p:cNvCxnSpPr>
            <p:nvPr/>
          </p:nvCxnSpPr>
          <p:spPr>
            <a:xfrm flipV="1">
              <a:off x="6578608" y="3466286"/>
              <a:ext cx="0" cy="16510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14E471B-DCF4-E4CE-82E4-445020E91257}"/>
                </a:ext>
              </a:extLst>
            </p:cNvPr>
            <p:cNvCxnSpPr>
              <a:cxnSpLocks/>
            </p:cNvCxnSpPr>
            <p:nvPr/>
          </p:nvCxnSpPr>
          <p:spPr>
            <a:xfrm>
              <a:off x="6587835" y="4962372"/>
              <a:ext cx="0" cy="208556"/>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00F3C636-07BB-F54D-8C35-D527CCA0DB92}"/>
              </a:ext>
            </a:extLst>
          </p:cNvPr>
          <p:cNvSpPr txBox="1"/>
          <p:nvPr/>
        </p:nvSpPr>
        <p:spPr>
          <a:xfrm>
            <a:off x="631296" y="1050090"/>
            <a:ext cx="10860053" cy="954107"/>
          </a:xfrm>
          <a:prstGeom prst="rect">
            <a:avLst/>
          </a:prstGeom>
          <a:noFill/>
        </p:spPr>
        <p:txBody>
          <a:bodyPr wrap="square" rtlCol="0">
            <a:spAutoFit/>
          </a:bodyPr>
          <a:lstStyle/>
          <a:p>
            <a:r>
              <a:rPr lang="en-AU" sz="2800" dirty="0"/>
              <a:t>The same UNTP data is always BOTH human and machine readable. So implementers can go digital without dependency on other’s maturity.</a:t>
            </a:r>
          </a:p>
        </p:txBody>
      </p:sp>
      <p:sp>
        <p:nvSpPr>
          <p:cNvPr id="124" name="TextBox 123">
            <a:extLst>
              <a:ext uri="{FF2B5EF4-FFF2-40B4-BE49-F238E27FC236}">
                <a16:creationId xmlns:a16="http://schemas.microsoft.com/office/drawing/2014/main" id="{695C5675-52B2-52C9-3F1A-52C8F908FDC2}"/>
              </a:ext>
            </a:extLst>
          </p:cNvPr>
          <p:cNvSpPr txBox="1"/>
          <p:nvPr/>
        </p:nvSpPr>
        <p:spPr>
          <a:xfrm>
            <a:off x="10472619" y="2357781"/>
            <a:ext cx="1263476" cy="584775"/>
          </a:xfrm>
          <a:prstGeom prst="rect">
            <a:avLst/>
          </a:prstGeom>
          <a:noFill/>
        </p:spPr>
        <p:txBody>
          <a:bodyPr wrap="square" rtlCol="0">
            <a:spAutoFit/>
          </a:bodyPr>
          <a:lstStyle/>
          <a:p>
            <a:r>
              <a:rPr lang="en-AU" sz="3200" b="1" dirty="0"/>
              <a:t>UNTP</a:t>
            </a:r>
          </a:p>
        </p:txBody>
      </p:sp>
      <p:pic>
        <p:nvPicPr>
          <p:cNvPr id="125" name="Picture 124">
            <a:extLst>
              <a:ext uri="{FF2B5EF4-FFF2-40B4-BE49-F238E27FC236}">
                <a16:creationId xmlns:a16="http://schemas.microsoft.com/office/drawing/2014/main" id="{257BD50F-3E0D-3100-2742-BA6C178A7C68}"/>
              </a:ext>
            </a:extLst>
          </p:cNvPr>
          <p:cNvPicPr>
            <a:picLocks noChangeAspect="1"/>
          </p:cNvPicPr>
          <p:nvPr/>
        </p:nvPicPr>
        <p:blipFill>
          <a:blip r:embed="rId7"/>
          <a:stretch>
            <a:fillRect/>
          </a:stretch>
        </p:blipFill>
        <p:spPr>
          <a:xfrm>
            <a:off x="9157620" y="2214207"/>
            <a:ext cx="1117563" cy="933723"/>
          </a:xfrm>
          <a:prstGeom prst="rect">
            <a:avLst/>
          </a:prstGeom>
        </p:spPr>
      </p:pic>
      <p:cxnSp>
        <p:nvCxnSpPr>
          <p:cNvPr id="5153" name="Straight Arrow Connector 4">
            <a:extLst>
              <a:ext uri="{FF2B5EF4-FFF2-40B4-BE49-F238E27FC236}">
                <a16:creationId xmlns:a16="http://schemas.microsoft.com/office/drawing/2014/main" id="{712ED760-BC94-7AAB-221C-3BB041B94A40}"/>
              </a:ext>
            </a:extLst>
          </p:cNvPr>
          <p:cNvCxnSpPr>
            <a:cxnSpLocks/>
            <a:endCxn id="3" idx="1"/>
          </p:cNvCxnSpPr>
          <p:nvPr/>
        </p:nvCxnSpPr>
        <p:spPr>
          <a:xfrm flipV="1">
            <a:off x="5533292" y="4312077"/>
            <a:ext cx="477007" cy="819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57" name="Can 5156">
            <a:extLst>
              <a:ext uri="{FF2B5EF4-FFF2-40B4-BE49-F238E27FC236}">
                <a16:creationId xmlns:a16="http://schemas.microsoft.com/office/drawing/2014/main" id="{0036C59A-7486-3E4F-6E19-4AAC92FB790D}"/>
              </a:ext>
            </a:extLst>
          </p:cNvPr>
          <p:cNvSpPr/>
          <p:nvPr/>
        </p:nvSpPr>
        <p:spPr>
          <a:xfrm>
            <a:off x="9419519" y="3742222"/>
            <a:ext cx="1225649" cy="1139710"/>
          </a:xfrm>
          <a:prstGeom prst="can">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58" name="Picture 5157">
            <a:extLst>
              <a:ext uri="{FF2B5EF4-FFF2-40B4-BE49-F238E27FC236}">
                <a16:creationId xmlns:a16="http://schemas.microsoft.com/office/drawing/2014/main" id="{CACFE34C-EC57-8C51-DBBA-DB5849DB84E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83923" y="4117799"/>
            <a:ext cx="496840" cy="496840"/>
          </a:xfrm>
          <a:prstGeom prst="rect">
            <a:avLst/>
          </a:prstGeom>
        </p:spPr>
      </p:pic>
      <p:cxnSp>
        <p:nvCxnSpPr>
          <p:cNvPr id="5159" name="Straight Arrow Connector 4">
            <a:extLst>
              <a:ext uri="{FF2B5EF4-FFF2-40B4-BE49-F238E27FC236}">
                <a16:creationId xmlns:a16="http://schemas.microsoft.com/office/drawing/2014/main" id="{1266E48F-21BE-A2D3-8BC0-77DE45049860}"/>
              </a:ext>
            </a:extLst>
          </p:cNvPr>
          <p:cNvCxnSpPr>
            <a:cxnSpLocks/>
            <a:stCxn id="5157" idx="2"/>
            <a:endCxn id="103" idx="3"/>
          </p:cNvCxnSpPr>
          <p:nvPr/>
        </p:nvCxnSpPr>
        <p:spPr>
          <a:xfrm rot="10800000">
            <a:off x="7120979" y="2875961"/>
            <a:ext cx="2298541" cy="1436116"/>
          </a:xfrm>
          <a:prstGeom prst="bentConnector3">
            <a:avLst>
              <a:gd name="adj1" fmla="val 6938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62" name="Straight Arrow Connector 4">
            <a:extLst>
              <a:ext uri="{FF2B5EF4-FFF2-40B4-BE49-F238E27FC236}">
                <a16:creationId xmlns:a16="http://schemas.microsoft.com/office/drawing/2014/main" id="{10F2AFD9-1A3F-BB29-C1B9-13D5D52FEFA1}"/>
              </a:ext>
            </a:extLst>
          </p:cNvPr>
          <p:cNvCxnSpPr>
            <a:cxnSpLocks/>
            <a:stCxn id="5157" idx="2"/>
            <a:endCxn id="3" idx="3"/>
          </p:cNvCxnSpPr>
          <p:nvPr/>
        </p:nvCxnSpPr>
        <p:spPr>
          <a:xfrm flipH="1">
            <a:off x="7122011" y="4312077"/>
            <a:ext cx="229750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65" name="Straight Arrow Connector 4">
            <a:extLst>
              <a:ext uri="{FF2B5EF4-FFF2-40B4-BE49-F238E27FC236}">
                <a16:creationId xmlns:a16="http://schemas.microsoft.com/office/drawing/2014/main" id="{F60995F2-930B-BC57-44E1-4D07FEABFD2F}"/>
              </a:ext>
            </a:extLst>
          </p:cNvPr>
          <p:cNvCxnSpPr>
            <a:cxnSpLocks/>
            <a:stCxn id="5157" idx="2"/>
            <a:endCxn id="65" idx="3"/>
          </p:cNvCxnSpPr>
          <p:nvPr/>
        </p:nvCxnSpPr>
        <p:spPr>
          <a:xfrm rot="10800000" flipV="1">
            <a:off x="7147229" y="4312077"/>
            <a:ext cx="2272290" cy="1438436"/>
          </a:xfrm>
          <a:prstGeom prst="bentConnector3">
            <a:avLst>
              <a:gd name="adj1" fmla="val 69605"/>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69" name="TextBox 5168">
            <a:extLst>
              <a:ext uri="{FF2B5EF4-FFF2-40B4-BE49-F238E27FC236}">
                <a16:creationId xmlns:a16="http://schemas.microsoft.com/office/drawing/2014/main" id="{0B0FD3E0-DD8E-457E-DFE6-5BBD7F7F2DE9}"/>
              </a:ext>
            </a:extLst>
          </p:cNvPr>
          <p:cNvSpPr txBox="1"/>
          <p:nvPr/>
        </p:nvSpPr>
        <p:spPr>
          <a:xfrm>
            <a:off x="7981647" y="3373630"/>
            <a:ext cx="1450363" cy="923330"/>
          </a:xfrm>
          <a:prstGeom prst="rect">
            <a:avLst/>
          </a:prstGeom>
          <a:noFill/>
        </p:spPr>
        <p:txBody>
          <a:bodyPr wrap="square" rtlCol="0">
            <a:spAutoFit/>
          </a:bodyPr>
          <a:lstStyle/>
          <a:p>
            <a:r>
              <a:rPr lang="en-AU" dirty="0"/>
              <a:t>Issue human-rendered digital data</a:t>
            </a:r>
          </a:p>
        </p:txBody>
      </p:sp>
      <p:sp>
        <p:nvSpPr>
          <p:cNvPr id="5174" name="TextBox 5173">
            <a:extLst>
              <a:ext uri="{FF2B5EF4-FFF2-40B4-BE49-F238E27FC236}">
                <a16:creationId xmlns:a16="http://schemas.microsoft.com/office/drawing/2014/main" id="{C473BF19-09B9-B43E-DAF3-3B748ED28DA5}"/>
              </a:ext>
            </a:extLst>
          </p:cNvPr>
          <p:cNvSpPr txBox="1"/>
          <p:nvPr/>
        </p:nvSpPr>
        <p:spPr>
          <a:xfrm>
            <a:off x="9408687" y="4927300"/>
            <a:ext cx="1575758" cy="646331"/>
          </a:xfrm>
          <a:prstGeom prst="rect">
            <a:avLst/>
          </a:prstGeom>
          <a:noFill/>
        </p:spPr>
        <p:txBody>
          <a:bodyPr wrap="square" rtlCol="0">
            <a:spAutoFit/>
          </a:bodyPr>
          <a:lstStyle/>
          <a:p>
            <a:r>
              <a:rPr lang="en-AU" dirty="0"/>
              <a:t>Producer or manufacturer</a:t>
            </a:r>
          </a:p>
        </p:txBody>
      </p:sp>
      <p:sp>
        <p:nvSpPr>
          <p:cNvPr id="5175" name="TextBox 5174">
            <a:extLst>
              <a:ext uri="{FF2B5EF4-FFF2-40B4-BE49-F238E27FC236}">
                <a16:creationId xmlns:a16="http://schemas.microsoft.com/office/drawing/2014/main" id="{2479C4DF-DE67-39AC-C67A-8C92956A84CA}"/>
              </a:ext>
            </a:extLst>
          </p:cNvPr>
          <p:cNvSpPr txBox="1"/>
          <p:nvPr/>
        </p:nvSpPr>
        <p:spPr>
          <a:xfrm>
            <a:off x="501420" y="3134264"/>
            <a:ext cx="2021721" cy="646331"/>
          </a:xfrm>
          <a:prstGeom prst="rect">
            <a:avLst/>
          </a:prstGeom>
          <a:noFill/>
        </p:spPr>
        <p:txBody>
          <a:bodyPr wrap="square" rtlCol="0">
            <a:spAutoFit/>
          </a:bodyPr>
          <a:lstStyle/>
          <a:p>
            <a:r>
              <a:rPr lang="en-AU" dirty="0"/>
              <a:t>Low volume/ maturity customer</a:t>
            </a:r>
          </a:p>
        </p:txBody>
      </p:sp>
      <p:sp>
        <p:nvSpPr>
          <p:cNvPr id="5176" name="TextBox 5175">
            <a:extLst>
              <a:ext uri="{FF2B5EF4-FFF2-40B4-BE49-F238E27FC236}">
                <a16:creationId xmlns:a16="http://schemas.microsoft.com/office/drawing/2014/main" id="{1B861DE5-86AC-2D7F-1558-64B0D5698AA6}"/>
              </a:ext>
            </a:extLst>
          </p:cNvPr>
          <p:cNvSpPr txBox="1"/>
          <p:nvPr/>
        </p:nvSpPr>
        <p:spPr>
          <a:xfrm>
            <a:off x="485021" y="4528188"/>
            <a:ext cx="2097711" cy="646331"/>
          </a:xfrm>
          <a:prstGeom prst="rect">
            <a:avLst/>
          </a:prstGeom>
          <a:noFill/>
        </p:spPr>
        <p:txBody>
          <a:bodyPr wrap="square" rtlCol="0">
            <a:spAutoFit/>
          </a:bodyPr>
          <a:lstStyle/>
          <a:p>
            <a:r>
              <a:rPr lang="en-AU" dirty="0"/>
              <a:t>High volume/ maturity customer</a:t>
            </a:r>
          </a:p>
        </p:txBody>
      </p:sp>
      <p:pic>
        <p:nvPicPr>
          <p:cNvPr id="16" name="Picture 15" descr="A screenshot of a computer code&#10;&#10;Description automatically generated">
            <a:extLst>
              <a:ext uri="{FF2B5EF4-FFF2-40B4-BE49-F238E27FC236}">
                <a16:creationId xmlns:a16="http://schemas.microsoft.com/office/drawing/2014/main" id="{7F442FDF-EEBC-EA08-5F8D-5B557E639B85}"/>
              </a:ext>
            </a:extLst>
          </p:cNvPr>
          <p:cNvPicPr>
            <a:picLocks noChangeAspect="1"/>
          </p:cNvPicPr>
          <p:nvPr/>
        </p:nvPicPr>
        <p:blipFill rotWithShape="1">
          <a:blip r:embed="rId9">
            <a:extLst>
              <a:ext uri="{28A0092B-C50C-407E-A947-70E740481C1C}">
                <a14:useLocalDpi xmlns:a14="http://schemas.microsoft.com/office/drawing/2010/main" val="0"/>
              </a:ext>
            </a:extLst>
          </a:blip>
          <a:srcRect l="10815" t="29655" r="9932"/>
          <a:stretch/>
        </p:blipFill>
        <p:spPr>
          <a:xfrm>
            <a:off x="4338487" y="3657453"/>
            <a:ext cx="1253532" cy="2407903"/>
          </a:xfrm>
          <a:prstGeom prst="rect">
            <a:avLst/>
          </a:prstGeom>
          <a:ln w="28575">
            <a:solidFill>
              <a:schemeClr val="tx1"/>
            </a:solidFill>
          </a:ln>
        </p:spPr>
      </p:pic>
      <p:pic>
        <p:nvPicPr>
          <p:cNvPr id="19" name="Picture 18" descr="A screenshot of a cell phone&#10;&#10;Description automatically generated">
            <a:extLst>
              <a:ext uri="{FF2B5EF4-FFF2-40B4-BE49-F238E27FC236}">
                <a16:creationId xmlns:a16="http://schemas.microsoft.com/office/drawing/2014/main" id="{7711A5BD-2FA9-3D35-135B-CE4E4345A9A6}"/>
              </a:ext>
            </a:extLst>
          </p:cNvPr>
          <p:cNvPicPr>
            <a:picLocks noChangeAspect="1"/>
          </p:cNvPicPr>
          <p:nvPr/>
        </p:nvPicPr>
        <p:blipFill rotWithShape="1">
          <a:blip r:embed="rId10">
            <a:extLst>
              <a:ext uri="{28A0092B-C50C-407E-A947-70E740481C1C}">
                <a14:useLocalDpi xmlns:a14="http://schemas.microsoft.com/office/drawing/2010/main" val="0"/>
              </a:ext>
            </a:extLst>
          </a:blip>
          <a:srcRect l="10645" t="24138" r="10642"/>
          <a:stretch/>
        </p:blipFill>
        <p:spPr>
          <a:xfrm>
            <a:off x="2915909" y="2499252"/>
            <a:ext cx="1260830" cy="2629773"/>
          </a:xfrm>
          <a:prstGeom prst="rect">
            <a:avLst/>
          </a:prstGeom>
        </p:spPr>
      </p:pic>
      <p:sp>
        <p:nvSpPr>
          <p:cNvPr id="25" name="TextBox 24">
            <a:extLst>
              <a:ext uri="{FF2B5EF4-FFF2-40B4-BE49-F238E27FC236}">
                <a16:creationId xmlns:a16="http://schemas.microsoft.com/office/drawing/2014/main" id="{A83B418D-2BA6-D51E-1920-AA61E775D486}"/>
              </a:ext>
            </a:extLst>
          </p:cNvPr>
          <p:cNvSpPr txBox="1"/>
          <p:nvPr/>
        </p:nvSpPr>
        <p:spPr>
          <a:xfrm>
            <a:off x="1579080" y="2444678"/>
            <a:ext cx="1496129" cy="369332"/>
          </a:xfrm>
          <a:prstGeom prst="rect">
            <a:avLst/>
          </a:prstGeom>
          <a:noFill/>
        </p:spPr>
        <p:txBody>
          <a:bodyPr wrap="square" rtlCol="0">
            <a:spAutoFit/>
          </a:bodyPr>
          <a:lstStyle/>
          <a:p>
            <a:r>
              <a:rPr lang="en-AU" dirty="0"/>
              <a:t>Human view</a:t>
            </a:r>
          </a:p>
        </p:txBody>
      </p:sp>
      <p:sp>
        <p:nvSpPr>
          <p:cNvPr id="26" name="TextBox 25">
            <a:extLst>
              <a:ext uri="{FF2B5EF4-FFF2-40B4-BE49-F238E27FC236}">
                <a16:creationId xmlns:a16="http://schemas.microsoft.com/office/drawing/2014/main" id="{B6C6E27D-83E8-0CD8-E36B-47BDD64AFBB4}"/>
              </a:ext>
            </a:extLst>
          </p:cNvPr>
          <p:cNvSpPr txBox="1"/>
          <p:nvPr/>
        </p:nvSpPr>
        <p:spPr>
          <a:xfrm>
            <a:off x="2133975" y="5528253"/>
            <a:ext cx="1496129" cy="369332"/>
          </a:xfrm>
          <a:prstGeom prst="rect">
            <a:avLst/>
          </a:prstGeom>
          <a:noFill/>
        </p:spPr>
        <p:txBody>
          <a:bodyPr wrap="square" rtlCol="0">
            <a:spAutoFit/>
          </a:bodyPr>
          <a:lstStyle/>
          <a:p>
            <a:r>
              <a:rPr lang="en-AU" dirty="0"/>
              <a:t>Machine view</a:t>
            </a:r>
          </a:p>
        </p:txBody>
      </p:sp>
      <p:cxnSp>
        <p:nvCxnSpPr>
          <p:cNvPr id="31" name="Straight Arrow Connector 4">
            <a:extLst>
              <a:ext uri="{FF2B5EF4-FFF2-40B4-BE49-F238E27FC236}">
                <a16:creationId xmlns:a16="http://schemas.microsoft.com/office/drawing/2014/main" id="{991FCD1A-C246-DE78-3D7F-75677F99E017}"/>
              </a:ext>
            </a:extLst>
          </p:cNvPr>
          <p:cNvCxnSpPr>
            <a:cxnSpLocks/>
            <a:endCxn id="16" idx="0"/>
          </p:cNvCxnSpPr>
          <p:nvPr/>
        </p:nvCxnSpPr>
        <p:spPr>
          <a:xfrm>
            <a:off x="4176739" y="3089808"/>
            <a:ext cx="788514" cy="567645"/>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A744A12-A427-9873-798B-D51E2BD7C1AB}"/>
              </a:ext>
            </a:extLst>
          </p:cNvPr>
          <p:cNvSpPr txBox="1"/>
          <p:nvPr/>
        </p:nvSpPr>
        <p:spPr>
          <a:xfrm>
            <a:off x="4205312" y="2693001"/>
            <a:ext cx="1660271" cy="369332"/>
          </a:xfrm>
          <a:prstGeom prst="rect">
            <a:avLst/>
          </a:prstGeom>
          <a:noFill/>
        </p:spPr>
        <p:txBody>
          <a:bodyPr wrap="square" rtlCol="0">
            <a:spAutoFit/>
          </a:bodyPr>
          <a:lstStyle/>
          <a:p>
            <a:r>
              <a:rPr lang="en-AU" dirty="0"/>
              <a:t>Rendered from</a:t>
            </a:r>
          </a:p>
        </p:txBody>
      </p:sp>
    </p:spTree>
    <p:extLst>
      <p:ext uri="{BB962C8B-B14F-4D97-AF65-F5344CB8AC3E}">
        <p14:creationId xmlns:p14="http://schemas.microsoft.com/office/powerpoint/2010/main" val="181848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335F3-86F4-B651-5149-257F8CC4A1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6D01C2-F55A-83D1-F640-3F12FB5E78CD}"/>
              </a:ext>
            </a:extLst>
          </p:cNvPr>
          <p:cNvSpPr txBox="1"/>
          <p:nvPr/>
        </p:nvSpPr>
        <p:spPr>
          <a:xfrm>
            <a:off x="641157" y="378092"/>
            <a:ext cx="10104176" cy="642484"/>
          </a:xfrm>
          <a:prstGeom prst="rect">
            <a:avLst/>
          </a:prstGeom>
          <a:noFill/>
        </p:spPr>
        <p:txBody>
          <a:bodyPr wrap="none" rtlCol="0">
            <a:spAutoFit/>
          </a:bodyPr>
          <a:lstStyle/>
          <a:p>
            <a:r>
              <a:rPr lang="en-AU" sz="3575" b="1" dirty="0">
                <a:solidFill>
                  <a:schemeClr val="accent1">
                    <a:lumMod val="50000"/>
                  </a:schemeClr>
                </a:solidFill>
              </a:rPr>
              <a:t>Challenge #6 – compatibility with existing identifiers</a:t>
            </a:r>
          </a:p>
        </p:txBody>
      </p:sp>
      <p:sp>
        <p:nvSpPr>
          <p:cNvPr id="4121" name="TextBox 4120">
            <a:extLst>
              <a:ext uri="{FF2B5EF4-FFF2-40B4-BE49-F238E27FC236}">
                <a16:creationId xmlns:a16="http://schemas.microsoft.com/office/drawing/2014/main" id="{05E1F7A1-4E16-E494-C58A-A7F84A19B70A}"/>
              </a:ext>
            </a:extLst>
          </p:cNvPr>
          <p:cNvSpPr txBox="1"/>
          <p:nvPr/>
        </p:nvSpPr>
        <p:spPr>
          <a:xfrm>
            <a:off x="641157" y="1877060"/>
            <a:ext cx="10117331" cy="1815882"/>
          </a:xfrm>
          <a:prstGeom prst="rect">
            <a:avLst/>
          </a:prstGeom>
          <a:noFill/>
        </p:spPr>
        <p:txBody>
          <a:bodyPr wrap="square" rtlCol="0">
            <a:spAutoFit/>
          </a:bodyPr>
          <a:lstStyle/>
          <a:p>
            <a:r>
              <a:rPr lang="en-AU" sz="2800" dirty="0"/>
              <a:t>Industry uses well established identifier schemes (</a:t>
            </a:r>
            <a:r>
              <a:rPr lang="en-AU" sz="2800" dirty="0" err="1"/>
              <a:t>eg</a:t>
            </a:r>
            <a:r>
              <a:rPr lang="en-AU" sz="2800" dirty="0"/>
              <a:t> GS1 GTINs) that one actor cannot change without impacting others.  Imposing any transparency scheme that requires new product identifiers or registers would present an enormous barrier.</a:t>
            </a:r>
            <a:endParaRPr lang="en-AU" sz="2000" dirty="0"/>
          </a:p>
        </p:txBody>
      </p:sp>
    </p:spTree>
    <p:extLst>
      <p:ext uri="{BB962C8B-B14F-4D97-AF65-F5344CB8AC3E}">
        <p14:creationId xmlns:p14="http://schemas.microsoft.com/office/powerpoint/2010/main" val="1831447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18204-0D7F-0141-B39C-C7829483ED4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18815F7-C992-45DD-1CEA-EFD6C86B090A}"/>
              </a:ext>
            </a:extLst>
          </p:cNvPr>
          <p:cNvSpPr txBox="1"/>
          <p:nvPr/>
        </p:nvSpPr>
        <p:spPr>
          <a:xfrm>
            <a:off x="641157" y="378092"/>
            <a:ext cx="11074635" cy="642484"/>
          </a:xfrm>
          <a:prstGeom prst="rect">
            <a:avLst/>
          </a:prstGeom>
          <a:noFill/>
        </p:spPr>
        <p:txBody>
          <a:bodyPr wrap="none" rtlCol="0">
            <a:spAutoFit/>
          </a:bodyPr>
          <a:lstStyle/>
          <a:p>
            <a:r>
              <a:rPr lang="en-AU" sz="3575" b="1" dirty="0">
                <a:solidFill>
                  <a:schemeClr val="accent1">
                    <a:lumMod val="50000"/>
                  </a:schemeClr>
                </a:solidFill>
              </a:rPr>
              <a:t>#6 – UNTP leverages </a:t>
            </a:r>
            <a:r>
              <a:rPr lang="en-AU" sz="3575" b="1" u="sng" dirty="0">
                <a:solidFill>
                  <a:schemeClr val="accent1">
                    <a:lumMod val="50000"/>
                  </a:schemeClr>
                </a:solidFill>
              </a:rPr>
              <a:t>existing identifiers </a:t>
            </a:r>
            <a:r>
              <a:rPr lang="en-AU" sz="3575" b="1" dirty="0">
                <a:solidFill>
                  <a:schemeClr val="accent1">
                    <a:lumMod val="50000"/>
                  </a:schemeClr>
                </a:solidFill>
              </a:rPr>
              <a:t>and link resolvers</a:t>
            </a:r>
          </a:p>
        </p:txBody>
      </p:sp>
      <p:pic>
        <p:nvPicPr>
          <p:cNvPr id="7" name="Picture 6">
            <a:extLst>
              <a:ext uri="{FF2B5EF4-FFF2-40B4-BE49-F238E27FC236}">
                <a16:creationId xmlns:a16="http://schemas.microsoft.com/office/drawing/2014/main" id="{0FFABE49-90BE-5732-BDAB-B979B3379C4E}"/>
              </a:ext>
            </a:extLst>
          </p:cNvPr>
          <p:cNvPicPr>
            <a:picLocks noChangeAspect="1"/>
          </p:cNvPicPr>
          <p:nvPr/>
        </p:nvPicPr>
        <p:blipFill>
          <a:blip r:embed="rId3"/>
          <a:stretch>
            <a:fillRect/>
          </a:stretch>
        </p:blipFill>
        <p:spPr>
          <a:xfrm>
            <a:off x="1557380" y="3859633"/>
            <a:ext cx="986589" cy="986589"/>
          </a:xfrm>
          <a:prstGeom prst="rect">
            <a:avLst/>
          </a:prstGeom>
        </p:spPr>
      </p:pic>
      <p:pic>
        <p:nvPicPr>
          <p:cNvPr id="8" name="Picture 7" descr="A close-up of a bar code&#10;&#10;Description automatically generated">
            <a:extLst>
              <a:ext uri="{FF2B5EF4-FFF2-40B4-BE49-F238E27FC236}">
                <a16:creationId xmlns:a16="http://schemas.microsoft.com/office/drawing/2014/main" id="{8C4A0C12-4626-6674-AD1E-2246402A2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77446">
            <a:off x="1991673" y="4202553"/>
            <a:ext cx="496572" cy="362528"/>
          </a:xfrm>
          <a:prstGeom prst="rect">
            <a:avLst/>
          </a:prstGeom>
        </p:spPr>
      </p:pic>
      <p:cxnSp>
        <p:nvCxnSpPr>
          <p:cNvPr id="9" name="Straight Arrow Connector 8">
            <a:extLst>
              <a:ext uri="{FF2B5EF4-FFF2-40B4-BE49-F238E27FC236}">
                <a16:creationId xmlns:a16="http://schemas.microsoft.com/office/drawing/2014/main" id="{9D31E237-6A4A-E32B-1783-1967B361ED10}"/>
              </a:ext>
            </a:extLst>
          </p:cNvPr>
          <p:cNvCxnSpPr>
            <a:cxnSpLocks/>
          </p:cNvCxnSpPr>
          <p:nvPr/>
        </p:nvCxnSpPr>
        <p:spPr>
          <a:xfrm>
            <a:off x="2611406" y="4294736"/>
            <a:ext cx="115294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01C51-0911-9A83-9F2C-78B2DAAF2FBD}"/>
              </a:ext>
            </a:extLst>
          </p:cNvPr>
          <p:cNvSpPr txBox="1"/>
          <p:nvPr/>
        </p:nvSpPr>
        <p:spPr>
          <a:xfrm>
            <a:off x="494313" y="3944825"/>
            <a:ext cx="1349906" cy="646331"/>
          </a:xfrm>
          <a:prstGeom prst="rect">
            <a:avLst/>
          </a:prstGeom>
          <a:noFill/>
        </p:spPr>
        <p:txBody>
          <a:bodyPr wrap="square" rtlCol="0">
            <a:spAutoFit/>
          </a:bodyPr>
          <a:lstStyle/>
          <a:p>
            <a:r>
              <a:rPr lang="en-AU" dirty="0"/>
              <a:t>Shipped product</a:t>
            </a:r>
          </a:p>
        </p:txBody>
      </p:sp>
      <p:sp>
        <p:nvSpPr>
          <p:cNvPr id="11" name="TextBox 10">
            <a:extLst>
              <a:ext uri="{FF2B5EF4-FFF2-40B4-BE49-F238E27FC236}">
                <a16:creationId xmlns:a16="http://schemas.microsoft.com/office/drawing/2014/main" id="{2FEA7227-9A5B-D5AC-D4B3-6663402D5080}"/>
              </a:ext>
            </a:extLst>
          </p:cNvPr>
          <p:cNvSpPr txBox="1"/>
          <p:nvPr/>
        </p:nvSpPr>
        <p:spPr>
          <a:xfrm>
            <a:off x="2687648" y="3915805"/>
            <a:ext cx="970137" cy="338554"/>
          </a:xfrm>
          <a:prstGeom prst="rect">
            <a:avLst/>
          </a:prstGeom>
          <a:noFill/>
        </p:spPr>
        <p:txBody>
          <a:bodyPr wrap="none" rtlCol="0">
            <a:spAutoFit/>
          </a:bodyPr>
          <a:lstStyle/>
          <a:p>
            <a:r>
              <a:rPr lang="en-AU" sz="1600" dirty="0"/>
              <a:t>Simple ID</a:t>
            </a:r>
          </a:p>
        </p:txBody>
      </p:sp>
      <p:pic>
        <p:nvPicPr>
          <p:cNvPr id="5122" name="Picture 2">
            <a:extLst>
              <a:ext uri="{FF2B5EF4-FFF2-40B4-BE49-F238E27FC236}">
                <a16:creationId xmlns:a16="http://schemas.microsoft.com/office/drawing/2014/main" id="{6F5A35E3-1483-EB16-9ADB-41B6F55F3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848" y="2273384"/>
            <a:ext cx="543316" cy="4224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ell phone - Free technology icons">
            <a:extLst>
              <a:ext uri="{FF2B5EF4-FFF2-40B4-BE49-F238E27FC236}">
                <a16:creationId xmlns:a16="http://schemas.microsoft.com/office/drawing/2014/main" id="{1ADF1DE8-E642-CF26-2ABD-D215E552C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489" y="2267460"/>
            <a:ext cx="507140" cy="5071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lack server icon - Free black server icons">
            <a:extLst>
              <a:ext uri="{FF2B5EF4-FFF2-40B4-BE49-F238E27FC236}">
                <a16:creationId xmlns:a16="http://schemas.microsoft.com/office/drawing/2014/main" id="{E0364892-3E0E-72CC-F03E-A8BD479DC4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700" y="5715850"/>
            <a:ext cx="550574" cy="5505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9418F08-6ED0-C392-FBD5-ECF08A63E07D}"/>
              </a:ext>
            </a:extLst>
          </p:cNvPr>
          <p:cNvCxnSpPr>
            <a:cxnSpLocks/>
            <a:stCxn id="5124" idx="2"/>
          </p:cNvCxnSpPr>
          <p:nvPr/>
        </p:nvCxnSpPr>
        <p:spPr>
          <a:xfrm>
            <a:off x="2136059" y="2774600"/>
            <a:ext cx="9649" cy="93374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B83B4F-07AA-8337-CBC7-0C48FAE2F8A2}"/>
              </a:ext>
            </a:extLst>
          </p:cNvPr>
          <p:cNvCxnSpPr>
            <a:cxnSpLocks/>
          </p:cNvCxnSpPr>
          <p:nvPr/>
        </p:nvCxnSpPr>
        <p:spPr>
          <a:xfrm flipV="1">
            <a:off x="2109374" y="4828842"/>
            <a:ext cx="0" cy="6746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57F31CC-12A9-A946-FC03-3B955306FE18}"/>
              </a:ext>
            </a:extLst>
          </p:cNvPr>
          <p:cNvSpPr txBox="1"/>
          <p:nvPr/>
        </p:nvSpPr>
        <p:spPr>
          <a:xfrm>
            <a:off x="1572906" y="2963255"/>
            <a:ext cx="602729" cy="369332"/>
          </a:xfrm>
          <a:prstGeom prst="rect">
            <a:avLst/>
          </a:prstGeom>
          <a:noFill/>
        </p:spPr>
        <p:txBody>
          <a:bodyPr wrap="none" rtlCol="0">
            <a:spAutoFit/>
          </a:bodyPr>
          <a:lstStyle/>
          <a:p>
            <a:r>
              <a:rPr lang="en-AU" dirty="0"/>
              <a:t>scan</a:t>
            </a:r>
          </a:p>
        </p:txBody>
      </p:sp>
      <p:sp>
        <p:nvSpPr>
          <p:cNvPr id="23" name="TextBox 22">
            <a:extLst>
              <a:ext uri="{FF2B5EF4-FFF2-40B4-BE49-F238E27FC236}">
                <a16:creationId xmlns:a16="http://schemas.microsoft.com/office/drawing/2014/main" id="{D187D0CC-09CE-954A-22C5-78A913A81F09}"/>
              </a:ext>
            </a:extLst>
          </p:cNvPr>
          <p:cNvSpPr txBox="1"/>
          <p:nvPr/>
        </p:nvSpPr>
        <p:spPr>
          <a:xfrm>
            <a:off x="1478504" y="5078103"/>
            <a:ext cx="602729" cy="369332"/>
          </a:xfrm>
          <a:prstGeom prst="rect">
            <a:avLst/>
          </a:prstGeom>
          <a:noFill/>
        </p:spPr>
        <p:txBody>
          <a:bodyPr wrap="none" rtlCol="0">
            <a:spAutoFit/>
          </a:bodyPr>
          <a:lstStyle/>
          <a:p>
            <a:r>
              <a:rPr lang="en-AU" dirty="0"/>
              <a:t>scan</a:t>
            </a:r>
          </a:p>
        </p:txBody>
      </p:sp>
      <p:grpSp>
        <p:nvGrpSpPr>
          <p:cNvPr id="2" name="Group 1">
            <a:extLst>
              <a:ext uri="{FF2B5EF4-FFF2-40B4-BE49-F238E27FC236}">
                <a16:creationId xmlns:a16="http://schemas.microsoft.com/office/drawing/2014/main" id="{449B37AA-152A-61F1-1F8A-7BA86E78881C}"/>
              </a:ext>
            </a:extLst>
          </p:cNvPr>
          <p:cNvGrpSpPr/>
          <p:nvPr/>
        </p:nvGrpSpPr>
        <p:grpSpPr>
          <a:xfrm>
            <a:off x="6328286" y="2167347"/>
            <a:ext cx="1263476" cy="4107523"/>
            <a:chOff x="2318023" y="2056934"/>
            <a:chExt cx="1405284" cy="4602607"/>
          </a:xfrm>
        </p:grpSpPr>
        <p:sp>
          <p:nvSpPr>
            <p:cNvPr id="3" name="Rounded Rectangle 2">
              <a:extLst>
                <a:ext uri="{FF2B5EF4-FFF2-40B4-BE49-F238E27FC236}">
                  <a16:creationId xmlns:a16="http://schemas.microsoft.com/office/drawing/2014/main" id="{63E2DBD5-8108-AB0E-B71C-CE952402FB63}"/>
                </a:ext>
              </a:extLst>
            </p:cNvPr>
            <p:cNvSpPr/>
            <p:nvPr/>
          </p:nvSpPr>
          <p:spPr>
            <a:xfrm>
              <a:off x="2349309" y="3636431"/>
              <a:ext cx="1236487" cy="1410379"/>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13" name="Rounded Rectangle 12">
              <a:extLst>
                <a:ext uri="{FF2B5EF4-FFF2-40B4-BE49-F238E27FC236}">
                  <a16:creationId xmlns:a16="http://schemas.microsoft.com/office/drawing/2014/main" id="{14FAB6DF-2267-4DA8-E82C-E87474593699}"/>
                </a:ext>
              </a:extLst>
            </p:cNvPr>
            <p:cNvSpPr/>
            <p:nvPr/>
          </p:nvSpPr>
          <p:spPr>
            <a:xfrm>
              <a:off x="2502508" y="4092219"/>
              <a:ext cx="929961"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Information</a:t>
              </a:r>
            </a:p>
          </p:txBody>
        </p:sp>
        <p:sp>
          <p:nvSpPr>
            <p:cNvPr id="18" name="Rounded Rectangle 17">
              <a:extLst>
                <a:ext uri="{FF2B5EF4-FFF2-40B4-BE49-F238E27FC236}">
                  <a16:creationId xmlns:a16="http://schemas.microsoft.com/office/drawing/2014/main" id="{30D0C3C4-2B23-2154-F52E-90A0D3918CFB}"/>
                </a:ext>
              </a:extLst>
            </p:cNvPr>
            <p:cNvSpPr/>
            <p:nvPr/>
          </p:nvSpPr>
          <p:spPr>
            <a:xfrm>
              <a:off x="2637471" y="4235690"/>
              <a:ext cx="79499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Provenance Data</a:t>
              </a:r>
            </a:p>
          </p:txBody>
        </p:sp>
        <p:sp>
          <p:nvSpPr>
            <p:cNvPr id="27" name="Rounded Rectangle 26">
              <a:extLst>
                <a:ext uri="{FF2B5EF4-FFF2-40B4-BE49-F238E27FC236}">
                  <a16:creationId xmlns:a16="http://schemas.microsoft.com/office/drawing/2014/main" id="{C378D754-04E1-84C7-3221-9847BF44B982}"/>
                </a:ext>
              </a:extLst>
            </p:cNvPr>
            <p:cNvSpPr/>
            <p:nvPr/>
          </p:nvSpPr>
          <p:spPr>
            <a:xfrm>
              <a:off x="2507463" y="4716603"/>
              <a:ext cx="929961"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Item/Batch Data</a:t>
              </a:r>
            </a:p>
          </p:txBody>
        </p:sp>
        <p:sp>
          <p:nvSpPr>
            <p:cNvPr id="28" name="Rounded Rectangle 27">
              <a:extLst>
                <a:ext uri="{FF2B5EF4-FFF2-40B4-BE49-F238E27FC236}">
                  <a16:creationId xmlns:a16="http://schemas.microsoft.com/office/drawing/2014/main" id="{52D82828-409D-1A04-A42A-54013380678A}"/>
                </a:ext>
              </a:extLst>
            </p:cNvPr>
            <p:cNvSpPr/>
            <p:nvPr/>
          </p:nvSpPr>
          <p:spPr>
            <a:xfrm>
              <a:off x="2641541" y="3783666"/>
              <a:ext cx="79092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Organisation</a:t>
              </a:r>
            </a:p>
          </p:txBody>
        </p:sp>
        <p:sp>
          <p:nvSpPr>
            <p:cNvPr id="29" name="Rounded Rectangle 28">
              <a:extLst>
                <a:ext uri="{FF2B5EF4-FFF2-40B4-BE49-F238E27FC236}">
                  <a16:creationId xmlns:a16="http://schemas.microsoft.com/office/drawing/2014/main" id="{6BFBFFE4-B972-B0FD-B643-F226D0212FC7}"/>
                </a:ext>
              </a:extLst>
            </p:cNvPr>
            <p:cNvSpPr/>
            <p:nvPr/>
          </p:nvSpPr>
          <p:spPr>
            <a:xfrm>
              <a:off x="2641540" y="3937199"/>
              <a:ext cx="790929"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Facility Data</a:t>
              </a:r>
            </a:p>
          </p:txBody>
        </p:sp>
        <p:sp>
          <p:nvSpPr>
            <p:cNvPr id="30" name="TextBox 29">
              <a:extLst>
                <a:ext uri="{FF2B5EF4-FFF2-40B4-BE49-F238E27FC236}">
                  <a16:creationId xmlns:a16="http://schemas.microsoft.com/office/drawing/2014/main" id="{56249A18-F3C5-F6B5-2C9A-13AD7DB7F85E}"/>
                </a:ext>
              </a:extLst>
            </p:cNvPr>
            <p:cNvSpPr txBox="1"/>
            <p:nvPr/>
          </p:nvSpPr>
          <p:spPr>
            <a:xfrm>
              <a:off x="2378229" y="3616317"/>
              <a:ext cx="1200261" cy="206924"/>
            </a:xfrm>
            <a:prstGeom prst="rect">
              <a:avLst/>
            </a:prstGeom>
            <a:noFill/>
          </p:spPr>
          <p:txBody>
            <a:bodyPr wrap="none" rtlCol="0" anchor="ctr">
              <a:spAutoFit/>
            </a:bodyPr>
            <a:lstStyle/>
            <a:p>
              <a:pPr algn="ctr"/>
              <a:r>
                <a:rPr lang="en-AU" sz="600" b="1" dirty="0">
                  <a:solidFill>
                    <a:schemeClr val="bg1"/>
                  </a:solidFill>
                </a:rPr>
                <a:t>UN Digital Product Passport</a:t>
              </a:r>
            </a:p>
          </p:txBody>
        </p:sp>
        <p:cxnSp>
          <p:nvCxnSpPr>
            <p:cNvPr id="37" name="Elbow Connector 36">
              <a:extLst>
                <a:ext uri="{FF2B5EF4-FFF2-40B4-BE49-F238E27FC236}">
                  <a16:creationId xmlns:a16="http://schemas.microsoft.com/office/drawing/2014/main" id="{47D86611-0768-3EF5-172B-65340CDB5A41}"/>
                </a:ext>
              </a:extLst>
            </p:cNvPr>
            <p:cNvCxnSpPr>
              <a:cxnSpLocks/>
              <a:stCxn id="28" idx="1"/>
            </p:cNvCxnSpPr>
            <p:nvPr/>
          </p:nvCxnSpPr>
          <p:spPr>
            <a:xfrm rot="10800000" flipV="1">
              <a:off x="2563052" y="3841220"/>
              <a:ext cx="78489" cy="25099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568F9DC2-C242-7D56-58BD-A9A004A0739B}"/>
                </a:ext>
              </a:extLst>
            </p:cNvPr>
            <p:cNvCxnSpPr>
              <a:cxnSpLocks/>
              <a:stCxn id="29" idx="1"/>
            </p:cNvCxnSpPr>
            <p:nvPr/>
          </p:nvCxnSpPr>
          <p:spPr>
            <a:xfrm rot="10800000" flipV="1">
              <a:off x="2563052" y="3994753"/>
              <a:ext cx="78489" cy="11510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CF4D7E6-09EF-1EB2-E960-A346FD932A22}"/>
                </a:ext>
              </a:extLst>
            </p:cNvPr>
            <p:cNvCxnSpPr>
              <a:cxnSpLocks/>
              <a:stCxn id="18" idx="1"/>
            </p:cNvCxnSpPr>
            <p:nvPr/>
          </p:nvCxnSpPr>
          <p:spPr>
            <a:xfrm rot="10800000">
              <a:off x="2557151" y="4178838"/>
              <a:ext cx="80319" cy="11440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AACBDD2C-1A10-11A7-736C-47D8C753BD84}"/>
                </a:ext>
              </a:extLst>
            </p:cNvPr>
            <p:cNvCxnSpPr>
              <a:cxnSpLocks/>
              <a:stCxn id="27" idx="1"/>
              <a:endCxn id="13" idx="1"/>
            </p:cNvCxnSpPr>
            <p:nvPr/>
          </p:nvCxnSpPr>
          <p:spPr>
            <a:xfrm rot="10800000">
              <a:off x="2502508" y="4149773"/>
              <a:ext cx="4955" cy="624384"/>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AEB3EF42-248F-1D29-DD66-0270AA37951A}"/>
                </a:ext>
              </a:extLst>
            </p:cNvPr>
            <p:cNvCxnSpPr>
              <a:cxnSpLocks/>
              <a:stCxn id="56" idx="1"/>
            </p:cNvCxnSpPr>
            <p:nvPr/>
          </p:nvCxnSpPr>
          <p:spPr>
            <a:xfrm rot="10800000">
              <a:off x="2566902" y="4803033"/>
              <a:ext cx="80478" cy="11510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5A995D01-2DA1-761F-507B-5A6996B8EDE6}"/>
                </a:ext>
              </a:extLst>
            </p:cNvPr>
            <p:cNvCxnSpPr>
              <a:cxnSpLocks/>
              <a:stCxn id="58" idx="1"/>
            </p:cNvCxnSpPr>
            <p:nvPr/>
          </p:nvCxnSpPr>
          <p:spPr>
            <a:xfrm rot="10800000">
              <a:off x="2568812" y="4522397"/>
              <a:ext cx="80319" cy="8729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F960F662-13FB-F0AA-506B-76BDB4124B20}"/>
                </a:ext>
              </a:extLst>
            </p:cNvPr>
            <p:cNvCxnSpPr>
              <a:cxnSpLocks/>
              <a:stCxn id="60" idx="1"/>
              <a:endCxn id="13" idx="1"/>
            </p:cNvCxnSpPr>
            <p:nvPr/>
          </p:nvCxnSpPr>
          <p:spPr>
            <a:xfrm rot="10800000">
              <a:off x="2502508" y="4149773"/>
              <a:ext cx="10779" cy="298620"/>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B1E70433-79A1-82A2-8776-D0A4490AD681}"/>
                </a:ext>
              </a:extLst>
            </p:cNvPr>
            <p:cNvSpPr/>
            <p:nvPr/>
          </p:nvSpPr>
          <p:spPr>
            <a:xfrm>
              <a:off x="2674935" y="4881645"/>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56" name="Rounded Rectangle 55">
              <a:extLst>
                <a:ext uri="{FF2B5EF4-FFF2-40B4-BE49-F238E27FC236}">
                  <a16:creationId xmlns:a16="http://schemas.microsoft.com/office/drawing/2014/main" id="{75FBC99A-BDDD-576E-8B4F-9C21214AC480}"/>
                </a:ext>
              </a:extLst>
            </p:cNvPr>
            <p:cNvSpPr/>
            <p:nvPr/>
          </p:nvSpPr>
          <p:spPr>
            <a:xfrm>
              <a:off x="2647380" y="4860586"/>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Events</a:t>
              </a:r>
            </a:p>
          </p:txBody>
        </p:sp>
        <p:sp>
          <p:nvSpPr>
            <p:cNvPr id="57" name="Rounded Rectangle 56">
              <a:extLst>
                <a:ext uri="{FF2B5EF4-FFF2-40B4-BE49-F238E27FC236}">
                  <a16:creationId xmlns:a16="http://schemas.microsoft.com/office/drawing/2014/main" id="{A446FD95-203B-3A87-37DB-BCCCD3C53E8B}"/>
                </a:ext>
              </a:extLst>
            </p:cNvPr>
            <p:cNvSpPr/>
            <p:nvPr/>
          </p:nvSpPr>
          <p:spPr>
            <a:xfrm>
              <a:off x="2674254" y="4576747"/>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58" name="Rounded Rectangle 57">
              <a:extLst>
                <a:ext uri="{FF2B5EF4-FFF2-40B4-BE49-F238E27FC236}">
                  <a16:creationId xmlns:a16="http://schemas.microsoft.com/office/drawing/2014/main" id="{E0C8EA18-58E3-895C-6569-3BF5A6CFBF0A}"/>
                </a:ext>
              </a:extLst>
            </p:cNvPr>
            <p:cNvSpPr/>
            <p:nvPr/>
          </p:nvSpPr>
          <p:spPr>
            <a:xfrm>
              <a:off x="2649130" y="4552141"/>
              <a:ext cx="790044"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ESG Metric Value</a:t>
              </a:r>
            </a:p>
          </p:txBody>
        </p:sp>
        <p:sp>
          <p:nvSpPr>
            <p:cNvPr id="59" name="Rounded Rectangle 58">
              <a:extLst>
                <a:ext uri="{FF2B5EF4-FFF2-40B4-BE49-F238E27FC236}">
                  <a16:creationId xmlns:a16="http://schemas.microsoft.com/office/drawing/2014/main" id="{CCC4FAE1-E241-B042-DA5A-2D7697C176FE}"/>
                </a:ext>
              </a:extLst>
            </p:cNvPr>
            <p:cNvSpPr/>
            <p:nvPr/>
          </p:nvSpPr>
          <p:spPr>
            <a:xfrm>
              <a:off x="2537721" y="4413865"/>
              <a:ext cx="924136"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400" i="1" dirty="0">
                <a:solidFill>
                  <a:schemeClr val="accent6">
                    <a:lumMod val="50000"/>
                  </a:schemeClr>
                </a:solidFill>
              </a:endParaRPr>
            </a:p>
          </p:txBody>
        </p:sp>
        <p:sp>
          <p:nvSpPr>
            <p:cNvPr id="60" name="Rounded Rectangle 59">
              <a:extLst>
                <a:ext uri="{FF2B5EF4-FFF2-40B4-BE49-F238E27FC236}">
                  <a16:creationId xmlns:a16="http://schemas.microsoft.com/office/drawing/2014/main" id="{F69787C0-D0A7-F477-260C-E33FAB983A1D}"/>
                </a:ext>
              </a:extLst>
            </p:cNvPr>
            <p:cNvSpPr/>
            <p:nvPr/>
          </p:nvSpPr>
          <p:spPr>
            <a:xfrm>
              <a:off x="2513287" y="4390838"/>
              <a:ext cx="924136" cy="11510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Sustainability Claims</a:t>
              </a:r>
            </a:p>
          </p:txBody>
        </p:sp>
        <p:cxnSp>
          <p:nvCxnSpPr>
            <p:cNvPr id="61" name="Elbow Connector 60">
              <a:extLst>
                <a:ext uri="{FF2B5EF4-FFF2-40B4-BE49-F238E27FC236}">
                  <a16:creationId xmlns:a16="http://schemas.microsoft.com/office/drawing/2014/main" id="{BE9D73AF-7848-D03D-4305-4849E26AE784}"/>
                </a:ext>
              </a:extLst>
            </p:cNvPr>
            <p:cNvCxnSpPr>
              <a:cxnSpLocks/>
            </p:cNvCxnSpPr>
            <p:nvPr/>
          </p:nvCxnSpPr>
          <p:spPr>
            <a:xfrm>
              <a:off x="3435141" y="4007408"/>
              <a:ext cx="26718" cy="433332"/>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6" descr="Digital Certificate Icon Vector Images (over 8,400)">
              <a:extLst>
                <a:ext uri="{FF2B5EF4-FFF2-40B4-BE49-F238E27FC236}">
                  <a16:creationId xmlns:a16="http://schemas.microsoft.com/office/drawing/2014/main" id="{3E25A295-4CB0-C593-9182-8B3984745394}"/>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71125" y="4930059"/>
              <a:ext cx="239648" cy="209801"/>
            </a:xfrm>
            <a:prstGeom prst="ellipse">
              <a:avLst/>
            </a:prstGeom>
            <a:noFill/>
            <a:extLst>
              <a:ext uri="{909E8E84-426E-40DD-AFC4-6F175D3DCCD1}">
                <a14:hiddenFill xmlns:a14="http://schemas.microsoft.com/office/drawing/2010/main">
                  <a:solidFill>
                    <a:srgbClr val="FFFFFF"/>
                  </a:solidFill>
                </a14:hiddenFill>
              </a:ext>
            </a:extLst>
          </p:spPr>
        </p:pic>
        <p:sp>
          <p:nvSpPr>
            <p:cNvPr id="65" name="Rounded Rectangle 64">
              <a:extLst>
                <a:ext uri="{FF2B5EF4-FFF2-40B4-BE49-F238E27FC236}">
                  <a16:creationId xmlns:a16="http://schemas.microsoft.com/office/drawing/2014/main" id="{E14CCE8D-4501-A17F-6380-C9CBC86441E0}"/>
                </a:ext>
              </a:extLst>
            </p:cNvPr>
            <p:cNvSpPr/>
            <p:nvPr/>
          </p:nvSpPr>
          <p:spPr>
            <a:xfrm>
              <a:off x="2318023" y="5330448"/>
              <a:ext cx="1295821" cy="1245970"/>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700"/>
            </a:p>
          </p:txBody>
        </p:sp>
        <p:sp>
          <p:nvSpPr>
            <p:cNvPr id="66" name="Rounded Rectangle 65">
              <a:extLst>
                <a:ext uri="{FF2B5EF4-FFF2-40B4-BE49-F238E27FC236}">
                  <a16:creationId xmlns:a16="http://schemas.microsoft.com/office/drawing/2014/main" id="{DB6DCB6B-375F-05FB-5309-972B5CA5E37F}"/>
                </a:ext>
              </a:extLst>
            </p:cNvPr>
            <p:cNvSpPr/>
            <p:nvPr/>
          </p:nvSpPr>
          <p:spPr>
            <a:xfrm>
              <a:off x="2509572" y="5733104"/>
              <a:ext cx="882367"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Attestation</a:t>
              </a:r>
            </a:p>
          </p:txBody>
        </p:sp>
        <p:sp>
          <p:nvSpPr>
            <p:cNvPr id="67" name="Rounded Rectangle 66">
              <a:extLst>
                <a:ext uri="{FF2B5EF4-FFF2-40B4-BE49-F238E27FC236}">
                  <a16:creationId xmlns:a16="http://schemas.microsoft.com/office/drawing/2014/main" id="{CEC25698-5CEA-5651-F88C-47BAAE807B38}"/>
                </a:ext>
              </a:extLst>
            </p:cNvPr>
            <p:cNvSpPr/>
            <p:nvPr/>
          </p:nvSpPr>
          <p:spPr>
            <a:xfrm>
              <a:off x="2637627" y="5859851"/>
              <a:ext cx="75431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Assessment Body</a:t>
              </a:r>
            </a:p>
          </p:txBody>
        </p:sp>
        <p:sp>
          <p:nvSpPr>
            <p:cNvPr id="68" name="Rounded Rectangle 67">
              <a:extLst>
                <a:ext uri="{FF2B5EF4-FFF2-40B4-BE49-F238E27FC236}">
                  <a16:creationId xmlns:a16="http://schemas.microsoft.com/office/drawing/2014/main" id="{62B09A9C-913D-C03D-FA90-4EFB4723C949}"/>
                </a:ext>
              </a:extLst>
            </p:cNvPr>
            <p:cNvSpPr/>
            <p:nvPr/>
          </p:nvSpPr>
          <p:spPr>
            <a:xfrm>
              <a:off x="2641489" y="5460520"/>
              <a:ext cx="75045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Accreditation</a:t>
              </a:r>
            </a:p>
          </p:txBody>
        </p:sp>
        <p:sp>
          <p:nvSpPr>
            <p:cNvPr id="69" name="Rounded Rectangle 68">
              <a:extLst>
                <a:ext uri="{FF2B5EF4-FFF2-40B4-BE49-F238E27FC236}">
                  <a16:creationId xmlns:a16="http://schemas.microsoft.com/office/drawing/2014/main" id="{CA541B23-F28E-6921-9AD8-651C1414BDBC}"/>
                </a:ext>
              </a:extLst>
            </p:cNvPr>
            <p:cNvSpPr/>
            <p:nvPr/>
          </p:nvSpPr>
          <p:spPr>
            <a:xfrm>
              <a:off x="2641489" y="5596155"/>
              <a:ext cx="750450"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Scheme or Regulation</a:t>
              </a:r>
            </a:p>
          </p:txBody>
        </p:sp>
        <p:sp>
          <p:nvSpPr>
            <p:cNvPr id="70" name="TextBox 69">
              <a:extLst>
                <a:ext uri="{FF2B5EF4-FFF2-40B4-BE49-F238E27FC236}">
                  <a16:creationId xmlns:a16="http://schemas.microsoft.com/office/drawing/2014/main" id="{6EDF7349-A2A2-3E85-F249-35E67AE81B88}"/>
                </a:ext>
              </a:extLst>
            </p:cNvPr>
            <p:cNvSpPr txBox="1"/>
            <p:nvPr/>
          </p:nvSpPr>
          <p:spPr>
            <a:xfrm>
              <a:off x="2373601" y="5300554"/>
              <a:ext cx="1174942" cy="206924"/>
            </a:xfrm>
            <a:prstGeom prst="rect">
              <a:avLst/>
            </a:prstGeom>
            <a:noFill/>
          </p:spPr>
          <p:txBody>
            <a:bodyPr wrap="none" lIns="0" rIns="0" rtlCol="0" anchor="ctr">
              <a:spAutoFit/>
            </a:bodyPr>
            <a:lstStyle/>
            <a:p>
              <a:pPr algn="ctr"/>
              <a:r>
                <a:rPr lang="en-AU" sz="600" b="1" dirty="0">
                  <a:solidFill>
                    <a:schemeClr val="bg1"/>
                  </a:solidFill>
                </a:rPr>
                <a:t>UN Digital Conformity Credential</a:t>
              </a:r>
            </a:p>
          </p:txBody>
        </p:sp>
        <p:cxnSp>
          <p:nvCxnSpPr>
            <p:cNvPr id="71" name="Elbow Connector 70">
              <a:extLst>
                <a:ext uri="{FF2B5EF4-FFF2-40B4-BE49-F238E27FC236}">
                  <a16:creationId xmlns:a16="http://schemas.microsoft.com/office/drawing/2014/main" id="{7E157DE2-0516-BDFF-6365-FA7BC5952748}"/>
                </a:ext>
              </a:extLst>
            </p:cNvPr>
            <p:cNvCxnSpPr>
              <a:cxnSpLocks/>
              <a:stCxn id="68" idx="1"/>
            </p:cNvCxnSpPr>
            <p:nvPr/>
          </p:nvCxnSpPr>
          <p:spPr>
            <a:xfrm rot="10800000" flipV="1">
              <a:off x="2567018" y="5511364"/>
              <a:ext cx="74471" cy="22173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8383C7BF-81EB-7393-D716-D1880E3A705C}"/>
                </a:ext>
              </a:extLst>
            </p:cNvPr>
            <p:cNvCxnSpPr>
              <a:cxnSpLocks/>
              <a:stCxn id="69" idx="1"/>
            </p:cNvCxnSpPr>
            <p:nvPr/>
          </p:nvCxnSpPr>
          <p:spPr>
            <a:xfrm rot="10800000" flipV="1">
              <a:off x="2567017" y="5647000"/>
              <a:ext cx="74471" cy="10169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4E8110D1-0527-C780-6604-FA33552A663C}"/>
                </a:ext>
              </a:extLst>
            </p:cNvPr>
            <p:cNvCxnSpPr>
              <a:cxnSpLocks/>
              <a:stCxn id="67" idx="1"/>
            </p:cNvCxnSpPr>
            <p:nvPr/>
          </p:nvCxnSpPr>
          <p:spPr>
            <a:xfrm rot="10800000">
              <a:off x="2561418" y="5809626"/>
              <a:ext cx="76209" cy="10107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7E03F6E9-5C15-0D05-B1F7-7726D308FD2C}"/>
                </a:ext>
              </a:extLst>
            </p:cNvPr>
            <p:cNvCxnSpPr>
              <a:cxnSpLocks/>
              <a:stCxn id="86" idx="1"/>
            </p:cNvCxnSpPr>
            <p:nvPr/>
          </p:nvCxnSpPr>
          <p:spPr>
            <a:xfrm rot="10800000">
              <a:off x="2561418" y="6123660"/>
              <a:ext cx="85612" cy="33908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743BDDE6-4568-7644-36E1-FC8ABAE04BE1}"/>
                </a:ext>
              </a:extLst>
            </p:cNvPr>
            <p:cNvCxnSpPr>
              <a:cxnSpLocks/>
              <a:stCxn id="95" idx="1"/>
            </p:cNvCxnSpPr>
            <p:nvPr/>
          </p:nvCxnSpPr>
          <p:spPr>
            <a:xfrm rot="10800000">
              <a:off x="2572482" y="6113137"/>
              <a:ext cx="76208" cy="7712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61BE1764-9DF4-8471-0ADA-C3B62D296ED7}"/>
                </a:ext>
              </a:extLst>
            </p:cNvPr>
            <p:cNvCxnSpPr>
              <a:cxnSpLocks/>
              <a:stCxn id="97" idx="1"/>
              <a:endCxn id="66" idx="1"/>
            </p:cNvCxnSpPr>
            <p:nvPr/>
          </p:nvCxnSpPr>
          <p:spPr>
            <a:xfrm rot="10800000">
              <a:off x="2509572" y="5783949"/>
              <a:ext cx="10228" cy="263809"/>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ounded Rectangle 79">
              <a:extLst>
                <a:ext uri="{FF2B5EF4-FFF2-40B4-BE49-F238E27FC236}">
                  <a16:creationId xmlns:a16="http://schemas.microsoft.com/office/drawing/2014/main" id="{969144F3-648F-7C39-BB34-604EE9CA50D1}"/>
                </a:ext>
              </a:extLst>
            </p:cNvPr>
            <p:cNvSpPr/>
            <p:nvPr/>
          </p:nvSpPr>
          <p:spPr>
            <a:xfrm>
              <a:off x="2673174" y="6430506"/>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86" name="Rounded Rectangle 85">
              <a:extLst>
                <a:ext uri="{FF2B5EF4-FFF2-40B4-BE49-F238E27FC236}">
                  <a16:creationId xmlns:a16="http://schemas.microsoft.com/office/drawing/2014/main" id="{1AD37B9C-0A67-E656-3CEE-EBD8A1002B82}"/>
                </a:ext>
              </a:extLst>
            </p:cNvPr>
            <p:cNvSpPr/>
            <p:nvPr/>
          </p:nvSpPr>
          <p:spPr>
            <a:xfrm>
              <a:off x="2647029" y="6411902"/>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Assessed values</a:t>
              </a:r>
            </a:p>
          </p:txBody>
        </p:sp>
        <p:sp>
          <p:nvSpPr>
            <p:cNvPr id="94" name="Rounded Rectangle 93">
              <a:extLst>
                <a:ext uri="{FF2B5EF4-FFF2-40B4-BE49-F238E27FC236}">
                  <a16:creationId xmlns:a16="http://schemas.microsoft.com/office/drawing/2014/main" id="{111D2E80-9081-7786-9239-51324FBA4648}"/>
                </a:ext>
              </a:extLst>
            </p:cNvPr>
            <p:cNvSpPr/>
            <p:nvPr/>
          </p:nvSpPr>
          <p:spPr>
            <a:xfrm>
              <a:off x="2672528" y="6161150"/>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95" name="Rounded Rectangle 94">
              <a:extLst>
                <a:ext uri="{FF2B5EF4-FFF2-40B4-BE49-F238E27FC236}">
                  <a16:creationId xmlns:a16="http://schemas.microsoft.com/office/drawing/2014/main" id="{6AEF5A5B-D3A5-95DC-DFCD-3A70E894A130}"/>
                </a:ext>
              </a:extLst>
            </p:cNvPr>
            <p:cNvSpPr/>
            <p:nvPr/>
          </p:nvSpPr>
          <p:spPr>
            <a:xfrm>
              <a:off x="2648690" y="6139413"/>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Products / Facilities</a:t>
              </a:r>
            </a:p>
          </p:txBody>
        </p:sp>
        <p:sp>
          <p:nvSpPr>
            <p:cNvPr id="96" name="Rounded Rectangle 95">
              <a:extLst>
                <a:ext uri="{FF2B5EF4-FFF2-40B4-BE49-F238E27FC236}">
                  <a16:creationId xmlns:a16="http://schemas.microsoft.com/office/drawing/2014/main" id="{EA164E6E-6855-3062-44BE-C970D0531B33}"/>
                </a:ext>
              </a:extLst>
            </p:cNvPr>
            <p:cNvSpPr/>
            <p:nvPr/>
          </p:nvSpPr>
          <p:spPr>
            <a:xfrm>
              <a:off x="2542984" y="6017255"/>
              <a:ext cx="87683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97" name="Rounded Rectangle 96">
              <a:extLst>
                <a:ext uri="{FF2B5EF4-FFF2-40B4-BE49-F238E27FC236}">
                  <a16:creationId xmlns:a16="http://schemas.microsoft.com/office/drawing/2014/main" id="{9701DA51-6070-74FC-BE1B-AA6AEF316731}"/>
                </a:ext>
              </a:extLst>
            </p:cNvPr>
            <p:cNvSpPr/>
            <p:nvPr/>
          </p:nvSpPr>
          <p:spPr>
            <a:xfrm>
              <a:off x="2519800" y="5996914"/>
              <a:ext cx="87683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Conformity Assessment</a:t>
              </a:r>
            </a:p>
          </p:txBody>
        </p:sp>
        <p:cxnSp>
          <p:nvCxnSpPr>
            <p:cNvPr id="98" name="Elbow Connector 97">
              <a:extLst>
                <a:ext uri="{FF2B5EF4-FFF2-40B4-BE49-F238E27FC236}">
                  <a16:creationId xmlns:a16="http://schemas.microsoft.com/office/drawing/2014/main" id="{548D3B50-4575-AB21-C3D7-6EBCDB529540}"/>
                </a:ext>
              </a:extLst>
            </p:cNvPr>
            <p:cNvCxnSpPr>
              <a:cxnSpLocks/>
              <a:stCxn id="69" idx="3"/>
              <a:endCxn id="101" idx="3"/>
            </p:cNvCxnSpPr>
            <p:nvPr/>
          </p:nvCxnSpPr>
          <p:spPr>
            <a:xfrm>
              <a:off x="3391938" y="5647000"/>
              <a:ext cx="7550" cy="680902"/>
            </a:xfrm>
            <a:prstGeom prst="bentConnector3">
              <a:avLst>
                <a:gd name="adj1" fmla="val 124730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9" name="Picture 6" descr="Digital Certificate Icon Vector Images (over 8,400)">
              <a:extLst>
                <a:ext uri="{FF2B5EF4-FFF2-40B4-BE49-F238E27FC236}">
                  <a16:creationId xmlns:a16="http://schemas.microsoft.com/office/drawing/2014/main" id="{32CB21EB-DD7A-2F39-962E-E2C52BEF116A}"/>
                </a:ext>
              </a:extLst>
            </p:cNvPr>
            <p:cNvPicPr>
              <a:picLocks noChangeAspect="1" noChangeArrowheads="1"/>
            </p:cNvPicPr>
            <p:nvPr/>
          </p:nvPicPr>
          <p:blipFill rotWithShape="1">
            <a:blip r:embed="rId8">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83390" y="6474197"/>
              <a:ext cx="227383" cy="185344"/>
            </a:xfrm>
            <a:prstGeom prst="ellipse">
              <a:avLst/>
            </a:prstGeom>
            <a:noFill/>
            <a:extLst>
              <a:ext uri="{909E8E84-426E-40DD-AFC4-6F175D3DCCD1}">
                <a14:hiddenFill xmlns:a14="http://schemas.microsoft.com/office/drawing/2010/main">
                  <a:solidFill>
                    <a:srgbClr val="FFFFFF"/>
                  </a:solidFill>
                </a14:hiddenFill>
              </a:ext>
            </a:extLst>
          </p:spPr>
        </p:pic>
        <p:sp>
          <p:nvSpPr>
            <p:cNvPr id="100" name="Rounded Rectangle 99">
              <a:extLst>
                <a:ext uri="{FF2B5EF4-FFF2-40B4-BE49-F238E27FC236}">
                  <a16:creationId xmlns:a16="http://schemas.microsoft.com/office/drawing/2014/main" id="{44B715D7-3781-44BE-FCA8-773E528FA621}"/>
                </a:ext>
              </a:extLst>
            </p:cNvPr>
            <p:cNvSpPr/>
            <p:nvPr/>
          </p:nvSpPr>
          <p:spPr>
            <a:xfrm>
              <a:off x="2673717" y="6298795"/>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AU" sz="400" i="1" dirty="0">
                <a:solidFill>
                  <a:schemeClr val="accent6">
                    <a:lumMod val="50000"/>
                  </a:schemeClr>
                </a:solidFill>
              </a:endParaRPr>
            </a:p>
          </p:txBody>
        </p:sp>
        <p:sp>
          <p:nvSpPr>
            <p:cNvPr id="101" name="Rounded Rectangle 100">
              <a:extLst>
                <a:ext uri="{FF2B5EF4-FFF2-40B4-BE49-F238E27FC236}">
                  <a16:creationId xmlns:a16="http://schemas.microsoft.com/office/drawing/2014/main" id="{1210A58B-D507-7190-C191-3516938187A5}"/>
                </a:ext>
              </a:extLst>
            </p:cNvPr>
            <p:cNvSpPr/>
            <p:nvPr/>
          </p:nvSpPr>
          <p:spPr>
            <a:xfrm>
              <a:off x="2649878" y="6277058"/>
              <a:ext cx="749609" cy="101690"/>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AU" sz="500" dirty="0">
                  <a:solidFill>
                    <a:schemeClr val="accent6">
                      <a:lumMod val="50000"/>
                    </a:schemeClr>
                  </a:solidFill>
                </a:rPr>
                <a:t>Criteria / Metrics</a:t>
              </a:r>
            </a:p>
          </p:txBody>
        </p:sp>
        <p:cxnSp>
          <p:nvCxnSpPr>
            <p:cNvPr id="102" name="Elbow Connector 101">
              <a:extLst>
                <a:ext uri="{FF2B5EF4-FFF2-40B4-BE49-F238E27FC236}">
                  <a16:creationId xmlns:a16="http://schemas.microsoft.com/office/drawing/2014/main" id="{E871E8F0-CEF7-4A0E-7E50-C3F75EE1ED46}"/>
                </a:ext>
              </a:extLst>
            </p:cNvPr>
            <p:cNvCxnSpPr>
              <a:cxnSpLocks/>
              <a:stCxn id="101" idx="1"/>
            </p:cNvCxnSpPr>
            <p:nvPr/>
          </p:nvCxnSpPr>
          <p:spPr>
            <a:xfrm rot="10800000">
              <a:off x="2568242" y="6105088"/>
              <a:ext cx="81636" cy="22281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B8B625DF-FCE0-C21A-5740-5E8AC5514F3D}"/>
                </a:ext>
              </a:extLst>
            </p:cNvPr>
            <p:cNvSpPr/>
            <p:nvPr/>
          </p:nvSpPr>
          <p:spPr>
            <a:xfrm>
              <a:off x="2336788" y="2079713"/>
              <a:ext cx="1247859" cy="1305389"/>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00"/>
            </a:p>
          </p:txBody>
        </p:sp>
        <p:sp>
          <p:nvSpPr>
            <p:cNvPr id="104" name="Rounded Rectangle 103">
              <a:extLst>
                <a:ext uri="{FF2B5EF4-FFF2-40B4-BE49-F238E27FC236}">
                  <a16:creationId xmlns:a16="http://schemas.microsoft.com/office/drawing/2014/main" id="{79436A63-D651-F2E3-28D7-AE0967F161CD}"/>
                </a:ext>
              </a:extLst>
            </p:cNvPr>
            <p:cNvSpPr/>
            <p:nvPr/>
          </p:nvSpPr>
          <p:spPr>
            <a:xfrm>
              <a:off x="2637600" y="2519706"/>
              <a:ext cx="792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Location ID</a:t>
              </a:r>
            </a:p>
          </p:txBody>
        </p:sp>
        <p:sp>
          <p:nvSpPr>
            <p:cNvPr id="105" name="Rounded Rectangle 104">
              <a:extLst>
                <a:ext uri="{FF2B5EF4-FFF2-40B4-BE49-F238E27FC236}">
                  <a16:creationId xmlns:a16="http://schemas.microsoft.com/office/drawing/2014/main" id="{6E23420D-AEE1-8AA5-FDEC-D6B3C643E82B}"/>
                </a:ext>
              </a:extLst>
            </p:cNvPr>
            <p:cNvSpPr/>
            <p:nvPr/>
          </p:nvSpPr>
          <p:spPr>
            <a:xfrm>
              <a:off x="2631707" y="2239984"/>
              <a:ext cx="798203"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Product ID</a:t>
              </a:r>
            </a:p>
          </p:txBody>
        </p:sp>
        <p:sp>
          <p:nvSpPr>
            <p:cNvPr id="106" name="Rounded Rectangle 105">
              <a:extLst>
                <a:ext uri="{FF2B5EF4-FFF2-40B4-BE49-F238E27FC236}">
                  <a16:creationId xmlns:a16="http://schemas.microsoft.com/office/drawing/2014/main" id="{65F8A960-0709-FE95-7051-7422ACF3DB6C}"/>
                </a:ext>
              </a:extLst>
            </p:cNvPr>
            <p:cNvSpPr/>
            <p:nvPr/>
          </p:nvSpPr>
          <p:spPr>
            <a:xfrm>
              <a:off x="2631707" y="2379171"/>
              <a:ext cx="798203"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Batch ID</a:t>
              </a:r>
            </a:p>
          </p:txBody>
        </p:sp>
        <p:sp>
          <p:nvSpPr>
            <p:cNvPr id="107" name="TextBox 106">
              <a:extLst>
                <a:ext uri="{FF2B5EF4-FFF2-40B4-BE49-F238E27FC236}">
                  <a16:creationId xmlns:a16="http://schemas.microsoft.com/office/drawing/2014/main" id="{F660D91F-513D-761F-0846-F0C4E7A7877D}"/>
                </a:ext>
              </a:extLst>
            </p:cNvPr>
            <p:cNvSpPr txBox="1"/>
            <p:nvPr/>
          </p:nvSpPr>
          <p:spPr>
            <a:xfrm>
              <a:off x="2483744" y="2056934"/>
              <a:ext cx="977397" cy="206924"/>
            </a:xfrm>
            <a:prstGeom prst="rect">
              <a:avLst/>
            </a:prstGeom>
            <a:noFill/>
          </p:spPr>
          <p:txBody>
            <a:bodyPr wrap="none" rtlCol="0" anchor="ctr">
              <a:spAutoFit/>
            </a:bodyPr>
            <a:lstStyle/>
            <a:p>
              <a:pPr algn="ctr"/>
              <a:r>
                <a:rPr lang="en-AU" sz="600" b="1" dirty="0">
                  <a:solidFill>
                    <a:schemeClr val="bg1"/>
                  </a:solidFill>
                </a:rPr>
                <a:t>UN Traceability Event</a:t>
              </a:r>
            </a:p>
          </p:txBody>
        </p:sp>
        <p:cxnSp>
          <p:nvCxnSpPr>
            <p:cNvPr id="108" name="Elbow Connector 107">
              <a:extLst>
                <a:ext uri="{FF2B5EF4-FFF2-40B4-BE49-F238E27FC236}">
                  <a16:creationId xmlns:a16="http://schemas.microsoft.com/office/drawing/2014/main" id="{E6789C7F-5073-1D16-F17E-7ABB51E9360A}"/>
                </a:ext>
              </a:extLst>
            </p:cNvPr>
            <p:cNvCxnSpPr>
              <a:cxnSpLocks/>
              <a:stCxn id="105" idx="1"/>
            </p:cNvCxnSpPr>
            <p:nvPr/>
          </p:nvCxnSpPr>
          <p:spPr>
            <a:xfrm rot="10800000" flipV="1">
              <a:off x="2552497" y="2292160"/>
              <a:ext cx="79211" cy="22754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354DAC95-CDC6-005F-FF1D-FACBCD3DE0B0}"/>
                </a:ext>
              </a:extLst>
            </p:cNvPr>
            <p:cNvCxnSpPr>
              <a:cxnSpLocks/>
              <a:stCxn id="106" idx="1"/>
            </p:cNvCxnSpPr>
            <p:nvPr/>
          </p:nvCxnSpPr>
          <p:spPr>
            <a:xfrm rot="10800000" flipV="1">
              <a:off x="2552497" y="2431348"/>
              <a:ext cx="79210" cy="26106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E7D08D6F-3517-4CC0-A4C4-265E358D6181}"/>
                </a:ext>
              </a:extLst>
            </p:cNvPr>
            <p:cNvCxnSpPr>
              <a:cxnSpLocks/>
              <a:stCxn id="104" idx="1"/>
            </p:cNvCxnSpPr>
            <p:nvPr/>
          </p:nvCxnSpPr>
          <p:spPr>
            <a:xfrm rot="10800000" flipV="1">
              <a:off x="2556383" y="2571883"/>
              <a:ext cx="81218" cy="1305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C100E249-AD65-F49B-BAAB-0CCB94BEA3F6}"/>
                </a:ext>
              </a:extLst>
            </p:cNvPr>
            <p:cNvCxnSpPr>
              <a:cxnSpLocks/>
              <a:stCxn id="113" idx="1"/>
            </p:cNvCxnSpPr>
            <p:nvPr/>
          </p:nvCxnSpPr>
          <p:spPr>
            <a:xfrm rot="10800000">
              <a:off x="2556383" y="2784074"/>
              <a:ext cx="81218" cy="34394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DAB16AF8-769B-F315-226A-BCD7358C1F72}"/>
                </a:ext>
              </a:extLst>
            </p:cNvPr>
            <p:cNvCxnSpPr>
              <a:cxnSpLocks/>
              <a:stCxn id="114" idx="1"/>
            </p:cNvCxnSpPr>
            <p:nvPr/>
          </p:nvCxnSpPr>
          <p:spPr>
            <a:xfrm rot="10800000">
              <a:off x="2556383" y="2779246"/>
              <a:ext cx="82984" cy="209584"/>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5BD773FB-6209-3CE9-4683-F0DE824C5FB0}"/>
                </a:ext>
              </a:extLst>
            </p:cNvPr>
            <p:cNvSpPr/>
            <p:nvPr/>
          </p:nvSpPr>
          <p:spPr>
            <a:xfrm>
              <a:off x="2637600" y="3075841"/>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Shipping</a:t>
              </a:r>
            </a:p>
          </p:txBody>
        </p:sp>
        <p:sp>
          <p:nvSpPr>
            <p:cNvPr id="114" name="Rounded Rectangle 113">
              <a:extLst>
                <a:ext uri="{FF2B5EF4-FFF2-40B4-BE49-F238E27FC236}">
                  <a16:creationId xmlns:a16="http://schemas.microsoft.com/office/drawing/2014/main" id="{E1F84151-E8B1-9EBA-EF76-F92F7143DD27}"/>
                </a:ext>
              </a:extLst>
            </p:cNvPr>
            <p:cNvSpPr/>
            <p:nvPr/>
          </p:nvSpPr>
          <p:spPr>
            <a:xfrm>
              <a:off x="2639366" y="2936654"/>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Packaging</a:t>
              </a:r>
            </a:p>
          </p:txBody>
        </p:sp>
        <p:sp>
          <p:nvSpPr>
            <p:cNvPr id="115" name="Rounded Rectangle 114">
              <a:extLst>
                <a:ext uri="{FF2B5EF4-FFF2-40B4-BE49-F238E27FC236}">
                  <a16:creationId xmlns:a16="http://schemas.microsoft.com/office/drawing/2014/main" id="{63C331F7-4EE0-F67D-A766-8C143BEE3FB8}"/>
                </a:ext>
              </a:extLst>
            </p:cNvPr>
            <p:cNvSpPr/>
            <p:nvPr/>
          </p:nvSpPr>
          <p:spPr>
            <a:xfrm>
              <a:off x="2497274" y="2672287"/>
              <a:ext cx="932635"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Traceability Event</a:t>
              </a:r>
            </a:p>
          </p:txBody>
        </p:sp>
        <p:pic>
          <p:nvPicPr>
            <p:cNvPr id="116" name="Picture 6" descr="Digital Certificate Icon Vector Images (over 8,400)">
              <a:extLst>
                <a:ext uri="{FF2B5EF4-FFF2-40B4-BE49-F238E27FC236}">
                  <a16:creationId xmlns:a16="http://schemas.microsoft.com/office/drawing/2014/main" id="{9E850D49-310B-3717-87C0-3FD35D7A4555}"/>
                </a:ext>
              </a:extLst>
            </p:cNvPr>
            <p:cNvPicPr>
              <a:picLocks noChangeAspect="1" noChangeArrowheads="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468920" y="3279260"/>
              <a:ext cx="254387" cy="200055"/>
            </a:xfrm>
            <a:prstGeom prst="ellipse">
              <a:avLst/>
            </a:prstGeom>
            <a:noFill/>
            <a:extLst>
              <a:ext uri="{909E8E84-426E-40DD-AFC4-6F175D3DCCD1}">
                <a14:hiddenFill xmlns:a14="http://schemas.microsoft.com/office/drawing/2010/main">
                  <a:solidFill>
                    <a:srgbClr val="FFFFFF"/>
                  </a:solidFill>
                </a14:hiddenFill>
              </a:ext>
            </a:extLst>
          </p:spPr>
        </p:pic>
        <p:sp>
          <p:nvSpPr>
            <p:cNvPr id="117" name="Rounded Rectangle 116">
              <a:extLst>
                <a:ext uri="{FF2B5EF4-FFF2-40B4-BE49-F238E27FC236}">
                  <a16:creationId xmlns:a16="http://schemas.microsoft.com/office/drawing/2014/main" id="{863655A5-30DC-5FF6-D3EB-0B237F770F78}"/>
                </a:ext>
              </a:extLst>
            </p:cNvPr>
            <p:cNvSpPr/>
            <p:nvPr/>
          </p:nvSpPr>
          <p:spPr>
            <a:xfrm>
              <a:off x="2631707" y="2802818"/>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Inspection</a:t>
              </a:r>
            </a:p>
          </p:txBody>
        </p:sp>
        <p:sp>
          <p:nvSpPr>
            <p:cNvPr id="118" name="Rounded Rectangle 117">
              <a:extLst>
                <a:ext uri="{FF2B5EF4-FFF2-40B4-BE49-F238E27FC236}">
                  <a16:creationId xmlns:a16="http://schemas.microsoft.com/office/drawing/2014/main" id="{BFB4BA7D-F841-8A80-7747-545C79FBA8CE}"/>
                </a:ext>
              </a:extLst>
            </p:cNvPr>
            <p:cNvSpPr/>
            <p:nvPr/>
          </p:nvSpPr>
          <p:spPr>
            <a:xfrm>
              <a:off x="2639366" y="3206524"/>
              <a:ext cx="797309" cy="104353"/>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500" dirty="0">
                  <a:solidFill>
                    <a:schemeClr val="accent6">
                      <a:lumMod val="50000"/>
                    </a:schemeClr>
                  </a:solidFill>
                </a:rPr>
                <a:t>Manufacturing</a:t>
              </a:r>
            </a:p>
          </p:txBody>
        </p:sp>
        <p:cxnSp>
          <p:nvCxnSpPr>
            <p:cNvPr id="119" name="Elbow Connector 118">
              <a:extLst>
                <a:ext uri="{FF2B5EF4-FFF2-40B4-BE49-F238E27FC236}">
                  <a16:creationId xmlns:a16="http://schemas.microsoft.com/office/drawing/2014/main" id="{89E555C2-B04A-74AD-7560-A9726C207A56}"/>
                </a:ext>
              </a:extLst>
            </p:cNvPr>
            <p:cNvCxnSpPr>
              <a:cxnSpLocks/>
              <a:stCxn id="117" idx="1"/>
            </p:cNvCxnSpPr>
            <p:nvPr/>
          </p:nvCxnSpPr>
          <p:spPr>
            <a:xfrm rot="10800000">
              <a:off x="2556384" y="2735683"/>
              <a:ext cx="75323" cy="11931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C1D9E6E6-8B3A-C3D0-E29F-26FC58DAF348}"/>
                </a:ext>
              </a:extLst>
            </p:cNvPr>
            <p:cNvCxnSpPr>
              <a:cxnSpLocks/>
              <a:stCxn id="118" idx="1"/>
            </p:cNvCxnSpPr>
            <p:nvPr/>
          </p:nvCxnSpPr>
          <p:spPr>
            <a:xfrm rot="10800000">
              <a:off x="2552497" y="2763846"/>
              <a:ext cx="86869" cy="494854"/>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8E3935A-D6D4-F018-B242-477DBE6DFE13}"/>
                </a:ext>
              </a:extLst>
            </p:cNvPr>
            <p:cNvCxnSpPr>
              <a:cxnSpLocks/>
            </p:cNvCxnSpPr>
            <p:nvPr/>
          </p:nvCxnSpPr>
          <p:spPr>
            <a:xfrm flipV="1">
              <a:off x="2981403" y="3393886"/>
              <a:ext cx="0" cy="18500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F8A30FD-0D8E-14A7-8CB6-0EE6948E1C1D}"/>
                </a:ext>
              </a:extLst>
            </p:cNvPr>
            <p:cNvCxnSpPr>
              <a:cxnSpLocks/>
            </p:cNvCxnSpPr>
            <p:nvPr/>
          </p:nvCxnSpPr>
          <p:spPr>
            <a:xfrm>
              <a:off x="2991666" y="5070296"/>
              <a:ext cx="0" cy="233693"/>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93549897-6AA5-D117-CD88-83E67FC48BB3}"/>
              </a:ext>
            </a:extLst>
          </p:cNvPr>
          <p:cNvSpPr txBox="1"/>
          <p:nvPr/>
        </p:nvSpPr>
        <p:spPr>
          <a:xfrm>
            <a:off x="699046" y="1038780"/>
            <a:ext cx="10860053" cy="954107"/>
          </a:xfrm>
          <a:prstGeom prst="rect">
            <a:avLst/>
          </a:prstGeom>
          <a:noFill/>
        </p:spPr>
        <p:txBody>
          <a:bodyPr wrap="square" rtlCol="0">
            <a:spAutoFit/>
          </a:bodyPr>
          <a:lstStyle/>
          <a:p>
            <a:r>
              <a:rPr lang="en-AU" sz="2800" dirty="0"/>
              <a:t>Rich UNTP data is linked-to and discoverable-from existing industry identifiers, even when they are simple 1-D barcodes.</a:t>
            </a:r>
          </a:p>
        </p:txBody>
      </p:sp>
      <p:sp>
        <p:nvSpPr>
          <p:cNvPr id="124" name="TextBox 123">
            <a:extLst>
              <a:ext uri="{FF2B5EF4-FFF2-40B4-BE49-F238E27FC236}">
                <a16:creationId xmlns:a16="http://schemas.microsoft.com/office/drawing/2014/main" id="{A71B020F-8516-5D15-537A-495CD801F106}"/>
              </a:ext>
            </a:extLst>
          </p:cNvPr>
          <p:cNvSpPr txBox="1"/>
          <p:nvPr/>
        </p:nvSpPr>
        <p:spPr>
          <a:xfrm>
            <a:off x="10466651" y="2675715"/>
            <a:ext cx="1263476" cy="584775"/>
          </a:xfrm>
          <a:prstGeom prst="rect">
            <a:avLst/>
          </a:prstGeom>
          <a:noFill/>
        </p:spPr>
        <p:txBody>
          <a:bodyPr wrap="square" rtlCol="0">
            <a:spAutoFit/>
          </a:bodyPr>
          <a:lstStyle/>
          <a:p>
            <a:r>
              <a:rPr lang="en-AU" sz="3200" b="1" dirty="0"/>
              <a:t>UNTP</a:t>
            </a:r>
          </a:p>
        </p:txBody>
      </p:sp>
      <p:pic>
        <p:nvPicPr>
          <p:cNvPr id="125" name="Picture 124">
            <a:extLst>
              <a:ext uri="{FF2B5EF4-FFF2-40B4-BE49-F238E27FC236}">
                <a16:creationId xmlns:a16="http://schemas.microsoft.com/office/drawing/2014/main" id="{EEC51BE7-9CE9-CC4D-B97F-7F668DB9BF0D}"/>
              </a:ext>
            </a:extLst>
          </p:cNvPr>
          <p:cNvPicPr>
            <a:picLocks noChangeAspect="1"/>
          </p:cNvPicPr>
          <p:nvPr/>
        </p:nvPicPr>
        <p:blipFill>
          <a:blip r:embed="rId9"/>
          <a:stretch>
            <a:fillRect/>
          </a:stretch>
        </p:blipFill>
        <p:spPr>
          <a:xfrm>
            <a:off x="9151652" y="2532141"/>
            <a:ext cx="1117563" cy="933723"/>
          </a:xfrm>
          <a:prstGeom prst="rect">
            <a:avLst/>
          </a:prstGeom>
        </p:spPr>
      </p:pic>
      <p:sp>
        <p:nvSpPr>
          <p:cNvPr id="126" name="TextBox 125">
            <a:extLst>
              <a:ext uri="{FF2B5EF4-FFF2-40B4-BE49-F238E27FC236}">
                <a16:creationId xmlns:a16="http://schemas.microsoft.com/office/drawing/2014/main" id="{BA9CF897-A2D9-0C1F-7EDE-7B5EADBD2BFB}"/>
              </a:ext>
            </a:extLst>
          </p:cNvPr>
          <p:cNvSpPr txBox="1"/>
          <p:nvPr/>
        </p:nvSpPr>
        <p:spPr>
          <a:xfrm>
            <a:off x="9096270" y="3735356"/>
            <a:ext cx="2885077" cy="2308324"/>
          </a:xfrm>
          <a:prstGeom prst="rect">
            <a:avLst/>
          </a:prstGeom>
          <a:noFill/>
        </p:spPr>
        <p:txBody>
          <a:bodyPr wrap="square" rtlCol="0">
            <a:spAutoFit/>
          </a:bodyPr>
          <a:lstStyle/>
          <a:p>
            <a:r>
              <a:rPr lang="en-AU" sz="2400" dirty="0"/>
              <a:t>There’s no need to connect system-to-system. Data is always discoverable from the product or batch identifier.</a:t>
            </a:r>
          </a:p>
        </p:txBody>
      </p:sp>
      <p:pic>
        <p:nvPicPr>
          <p:cNvPr id="2050" name="Picture 2">
            <a:extLst>
              <a:ext uri="{FF2B5EF4-FFF2-40B4-BE49-F238E27FC236}">
                <a16:creationId xmlns:a16="http://schemas.microsoft.com/office/drawing/2014/main" id="{221F8DBC-12FE-FB4E-D499-C1FDBA0E7B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0199" y="3876049"/>
            <a:ext cx="818750" cy="75399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2D4A117C-5AA4-D141-46C8-94E820668F95}"/>
              </a:ext>
            </a:extLst>
          </p:cNvPr>
          <p:cNvSpPr txBox="1"/>
          <p:nvPr/>
        </p:nvSpPr>
        <p:spPr>
          <a:xfrm>
            <a:off x="3277407" y="4698343"/>
            <a:ext cx="1985021" cy="584775"/>
          </a:xfrm>
          <a:prstGeom prst="rect">
            <a:avLst/>
          </a:prstGeom>
          <a:noFill/>
        </p:spPr>
        <p:txBody>
          <a:bodyPr wrap="square" rtlCol="0">
            <a:spAutoFit/>
          </a:bodyPr>
          <a:lstStyle/>
          <a:p>
            <a:pPr algn="ctr"/>
            <a:r>
              <a:rPr lang="en-AU" sz="1600" dirty="0"/>
              <a:t>ISO 18975 digital link resolver standard</a:t>
            </a:r>
          </a:p>
        </p:txBody>
      </p:sp>
      <p:cxnSp>
        <p:nvCxnSpPr>
          <p:cNvPr id="5120" name="Straight Arrow Connector 5119">
            <a:extLst>
              <a:ext uri="{FF2B5EF4-FFF2-40B4-BE49-F238E27FC236}">
                <a16:creationId xmlns:a16="http://schemas.microsoft.com/office/drawing/2014/main" id="{D702D8D7-3F5D-6C89-BC02-1E2C2C6AC4CD}"/>
              </a:ext>
            </a:extLst>
          </p:cNvPr>
          <p:cNvCxnSpPr>
            <a:cxnSpLocks/>
            <a:endCxn id="103" idx="1"/>
          </p:cNvCxnSpPr>
          <p:nvPr/>
        </p:nvCxnSpPr>
        <p:spPr>
          <a:xfrm flipV="1">
            <a:off x="4770601" y="2770163"/>
            <a:ext cx="1574556" cy="1531402"/>
          </a:xfrm>
          <a:prstGeom prst="bentConnector3">
            <a:avLst>
              <a:gd name="adj1" fmla="val 6633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25" name="Straight Arrow Connector 5119">
            <a:extLst>
              <a:ext uri="{FF2B5EF4-FFF2-40B4-BE49-F238E27FC236}">
                <a16:creationId xmlns:a16="http://schemas.microsoft.com/office/drawing/2014/main" id="{9A438235-D1D3-F003-01FE-4CD5F92AE09C}"/>
              </a:ext>
            </a:extLst>
          </p:cNvPr>
          <p:cNvCxnSpPr>
            <a:cxnSpLocks/>
            <a:endCxn id="3" idx="1"/>
          </p:cNvCxnSpPr>
          <p:nvPr/>
        </p:nvCxnSpPr>
        <p:spPr>
          <a:xfrm flipV="1">
            <a:off x="4770600" y="4206279"/>
            <a:ext cx="1585815" cy="97930"/>
          </a:xfrm>
          <a:prstGeom prst="bentConnector3">
            <a:avLst>
              <a:gd name="adj1" fmla="val 6621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29" name="Straight Arrow Connector 5119">
            <a:extLst>
              <a:ext uri="{FF2B5EF4-FFF2-40B4-BE49-F238E27FC236}">
                <a16:creationId xmlns:a16="http://schemas.microsoft.com/office/drawing/2014/main" id="{8E048F20-44EC-404B-C43D-EE5E459F4A90}"/>
              </a:ext>
            </a:extLst>
          </p:cNvPr>
          <p:cNvCxnSpPr>
            <a:cxnSpLocks/>
            <a:endCxn id="65" idx="1"/>
          </p:cNvCxnSpPr>
          <p:nvPr/>
        </p:nvCxnSpPr>
        <p:spPr>
          <a:xfrm>
            <a:off x="4770600" y="4301565"/>
            <a:ext cx="1557686" cy="1343150"/>
          </a:xfrm>
          <a:prstGeom prst="bentConnector3">
            <a:avLst>
              <a:gd name="adj1" fmla="val 6742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33" name="TextBox 5132">
            <a:extLst>
              <a:ext uri="{FF2B5EF4-FFF2-40B4-BE49-F238E27FC236}">
                <a16:creationId xmlns:a16="http://schemas.microsoft.com/office/drawing/2014/main" id="{C15A5CCC-9B12-9028-8696-471DE27EAB75}"/>
              </a:ext>
            </a:extLst>
          </p:cNvPr>
          <p:cNvSpPr txBox="1"/>
          <p:nvPr/>
        </p:nvSpPr>
        <p:spPr>
          <a:xfrm>
            <a:off x="4740735" y="3754349"/>
            <a:ext cx="1115528" cy="584775"/>
          </a:xfrm>
          <a:prstGeom prst="rect">
            <a:avLst/>
          </a:prstGeom>
          <a:noFill/>
        </p:spPr>
        <p:txBody>
          <a:bodyPr wrap="square" rtlCol="0">
            <a:spAutoFit/>
          </a:bodyPr>
          <a:lstStyle/>
          <a:p>
            <a:r>
              <a:rPr lang="en-AU" sz="1600" dirty="0"/>
              <a:t>Rich web data</a:t>
            </a:r>
          </a:p>
        </p:txBody>
      </p:sp>
      <p:sp>
        <p:nvSpPr>
          <p:cNvPr id="5137" name="TextBox 5136">
            <a:extLst>
              <a:ext uri="{FF2B5EF4-FFF2-40B4-BE49-F238E27FC236}">
                <a16:creationId xmlns:a16="http://schemas.microsoft.com/office/drawing/2014/main" id="{EE633F9B-1E73-A02F-DF6C-B4A8DFDCB910}"/>
              </a:ext>
            </a:extLst>
          </p:cNvPr>
          <p:cNvSpPr txBox="1"/>
          <p:nvPr/>
        </p:nvSpPr>
        <p:spPr>
          <a:xfrm>
            <a:off x="297588" y="2275605"/>
            <a:ext cx="1121938" cy="400110"/>
          </a:xfrm>
          <a:prstGeom prst="rect">
            <a:avLst/>
          </a:prstGeom>
          <a:noFill/>
        </p:spPr>
        <p:txBody>
          <a:bodyPr wrap="square" rtlCol="0">
            <a:spAutoFit/>
          </a:bodyPr>
          <a:lstStyle/>
          <a:p>
            <a:pPr algn="r"/>
            <a:r>
              <a:rPr lang="en-AU" sz="2000" b="1" dirty="0"/>
              <a:t>Humans</a:t>
            </a:r>
          </a:p>
        </p:txBody>
      </p:sp>
      <p:sp>
        <p:nvSpPr>
          <p:cNvPr id="5138" name="TextBox 5137">
            <a:extLst>
              <a:ext uri="{FF2B5EF4-FFF2-40B4-BE49-F238E27FC236}">
                <a16:creationId xmlns:a16="http://schemas.microsoft.com/office/drawing/2014/main" id="{6B2247D4-B1E8-6D79-6B49-15D86A56B41B}"/>
              </a:ext>
            </a:extLst>
          </p:cNvPr>
          <p:cNvSpPr txBox="1"/>
          <p:nvPr/>
        </p:nvSpPr>
        <p:spPr>
          <a:xfrm>
            <a:off x="191517" y="5764138"/>
            <a:ext cx="1523208" cy="400110"/>
          </a:xfrm>
          <a:prstGeom prst="rect">
            <a:avLst/>
          </a:prstGeom>
          <a:noFill/>
        </p:spPr>
        <p:txBody>
          <a:bodyPr wrap="square" rtlCol="0">
            <a:spAutoFit/>
          </a:bodyPr>
          <a:lstStyle/>
          <a:p>
            <a:pPr algn="r"/>
            <a:r>
              <a:rPr lang="en-AU" sz="2000" b="1" dirty="0"/>
              <a:t>Machines</a:t>
            </a:r>
          </a:p>
        </p:txBody>
      </p:sp>
      <p:sp>
        <p:nvSpPr>
          <p:cNvPr id="5141" name="TextBox 5140">
            <a:extLst>
              <a:ext uri="{FF2B5EF4-FFF2-40B4-BE49-F238E27FC236}">
                <a16:creationId xmlns:a16="http://schemas.microsoft.com/office/drawing/2014/main" id="{AD198386-7D9C-C245-3DF8-C6DC3FEC2A87}"/>
              </a:ext>
            </a:extLst>
          </p:cNvPr>
          <p:cNvSpPr txBox="1"/>
          <p:nvPr/>
        </p:nvSpPr>
        <p:spPr>
          <a:xfrm>
            <a:off x="7583436" y="2417347"/>
            <a:ext cx="1512834" cy="830997"/>
          </a:xfrm>
          <a:prstGeom prst="rect">
            <a:avLst/>
          </a:prstGeom>
          <a:noFill/>
        </p:spPr>
        <p:txBody>
          <a:bodyPr wrap="square" rtlCol="0">
            <a:spAutoFit/>
          </a:bodyPr>
          <a:lstStyle/>
          <a:p>
            <a:r>
              <a:rPr lang="en-AU" sz="1600" b="1" dirty="0"/>
              <a:t>UNTP Traceability Events</a:t>
            </a:r>
          </a:p>
        </p:txBody>
      </p:sp>
      <p:sp>
        <p:nvSpPr>
          <p:cNvPr id="5142" name="TextBox 5141">
            <a:extLst>
              <a:ext uri="{FF2B5EF4-FFF2-40B4-BE49-F238E27FC236}">
                <a16:creationId xmlns:a16="http://schemas.microsoft.com/office/drawing/2014/main" id="{2DC4F513-9EEC-22F7-CC97-9023F74F4B88}"/>
              </a:ext>
            </a:extLst>
          </p:cNvPr>
          <p:cNvSpPr txBox="1"/>
          <p:nvPr/>
        </p:nvSpPr>
        <p:spPr>
          <a:xfrm>
            <a:off x="7607493" y="3742133"/>
            <a:ext cx="1512834" cy="584775"/>
          </a:xfrm>
          <a:prstGeom prst="rect">
            <a:avLst/>
          </a:prstGeom>
          <a:noFill/>
        </p:spPr>
        <p:txBody>
          <a:bodyPr wrap="square" rtlCol="0">
            <a:spAutoFit/>
          </a:bodyPr>
          <a:lstStyle/>
          <a:p>
            <a:r>
              <a:rPr lang="en-AU" sz="1600" b="1" dirty="0"/>
              <a:t>UNTP Product Passports</a:t>
            </a:r>
          </a:p>
        </p:txBody>
      </p:sp>
      <p:sp>
        <p:nvSpPr>
          <p:cNvPr id="5143" name="TextBox 5142">
            <a:extLst>
              <a:ext uri="{FF2B5EF4-FFF2-40B4-BE49-F238E27FC236}">
                <a16:creationId xmlns:a16="http://schemas.microsoft.com/office/drawing/2014/main" id="{6C78C2C2-D295-4B85-47B1-7D21D0751630}"/>
              </a:ext>
            </a:extLst>
          </p:cNvPr>
          <p:cNvSpPr txBox="1"/>
          <p:nvPr/>
        </p:nvSpPr>
        <p:spPr>
          <a:xfrm>
            <a:off x="7607493" y="5245290"/>
            <a:ext cx="1512834" cy="830997"/>
          </a:xfrm>
          <a:prstGeom prst="rect">
            <a:avLst/>
          </a:prstGeom>
          <a:noFill/>
        </p:spPr>
        <p:txBody>
          <a:bodyPr wrap="square" rtlCol="0">
            <a:spAutoFit/>
          </a:bodyPr>
          <a:lstStyle/>
          <a:p>
            <a:r>
              <a:rPr lang="en-AU" sz="1600" b="1" dirty="0"/>
              <a:t>UNTP Conformity Credentials</a:t>
            </a:r>
          </a:p>
        </p:txBody>
      </p:sp>
      <p:sp>
        <p:nvSpPr>
          <p:cNvPr id="4" name="Can 3">
            <a:extLst>
              <a:ext uri="{FF2B5EF4-FFF2-40B4-BE49-F238E27FC236}">
                <a16:creationId xmlns:a16="http://schemas.microsoft.com/office/drawing/2014/main" id="{A7A1ED71-C47E-BA3C-73BA-E3037A002B61}"/>
              </a:ext>
            </a:extLst>
          </p:cNvPr>
          <p:cNvSpPr/>
          <p:nvPr/>
        </p:nvSpPr>
        <p:spPr>
          <a:xfrm>
            <a:off x="3457219" y="2195026"/>
            <a:ext cx="1574556" cy="1139710"/>
          </a:xfrm>
          <a:prstGeom prst="can">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Product ID register</a:t>
            </a:r>
          </a:p>
        </p:txBody>
      </p:sp>
      <p:cxnSp>
        <p:nvCxnSpPr>
          <p:cNvPr id="12" name="Straight Arrow Connector 11">
            <a:extLst>
              <a:ext uri="{FF2B5EF4-FFF2-40B4-BE49-F238E27FC236}">
                <a16:creationId xmlns:a16="http://schemas.microsoft.com/office/drawing/2014/main" id="{E698A8CF-0706-D638-A05B-B90EC419E6DB}"/>
              </a:ext>
            </a:extLst>
          </p:cNvPr>
          <p:cNvCxnSpPr>
            <a:cxnSpLocks/>
            <a:stCxn id="2050" idx="0"/>
            <a:endCxn id="4" idx="3"/>
          </p:cNvCxnSpPr>
          <p:nvPr/>
        </p:nvCxnSpPr>
        <p:spPr>
          <a:xfrm flipH="1" flipV="1">
            <a:off x="4244497" y="3334736"/>
            <a:ext cx="5077" cy="54131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2ECE96-1E7E-B94D-80F5-6DB363EC57D6}"/>
              </a:ext>
            </a:extLst>
          </p:cNvPr>
          <p:cNvSpPr txBox="1"/>
          <p:nvPr/>
        </p:nvSpPr>
        <p:spPr>
          <a:xfrm>
            <a:off x="2776481" y="3403033"/>
            <a:ext cx="1510926" cy="338554"/>
          </a:xfrm>
          <a:prstGeom prst="rect">
            <a:avLst/>
          </a:prstGeom>
          <a:noFill/>
        </p:spPr>
        <p:txBody>
          <a:bodyPr wrap="none" rtlCol="0">
            <a:spAutoFit/>
          </a:bodyPr>
          <a:lstStyle/>
          <a:p>
            <a:r>
              <a:rPr lang="en-AU" sz="1600" dirty="0"/>
              <a:t>Link URL lookup</a:t>
            </a:r>
          </a:p>
        </p:txBody>
      </p:sp>
    </p:spTree>
    <p:extLst>
      <p:ext uri="{BB962C8B-B14F-4D97-AF65-F5344CB8AC3E}">
        <p14:creationId xmlns:p14="http://schemas.microsoft.com/office/powerpoint/2010/main" val="16056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335F3-86F4-B651-5149-257F8CC4A1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6D01C2-F55A-83D1-F640-3F12FB5E78CD}"/>
              </a:ext>
            </a:extLst>
          </p:cNvPr>
          <p:cNvSpPr txBox="1"/>
          <p:nvPr/>
        </p:nvSpPr>
        <p:spPr>
          <a:xfrm>
            <a:off x="641157" y="378092"/>
            <a:ext cx="8605626" cy="642484"/>
          </a:xfrm>
          <a:prstGeom prst="rect">
            <a:avLst/>
          </a:prstGeom>
          <a:noFill/>
        </p:spPr>
        <p:txBody>
          <a:bodyPr wrap="none" rtlCol="0">
            <a:spAutoFit/>
          </a:bodyPr>
          <a:lstStyle/>
          <a:p>
            <a:r>
              <a:rPr lang="en-AU" sz="3575" b="1" dirty="0">
                <a:solidFill>
                  <a:schemeClr val="accent1">
                    <a:lumMod val="50000"/>
                  </a:schemeClr>
                </a:solidFill>
              </a:rPr>
              <a:t>Challenge #7 – mapping different ESG claims</a:t>
            </a:r>
          </a:p>
        </p:txBody>
      </p:sp>
      <p:sp>
        <p:nvSpPr>
          <p:cNvPr id="4121" name="TextBox 4120">
            <a:extLst>
              <a:ext uri="{FF2B5EF4-FFF2-40B4-BE49-F238E27FC236}">
                <a16:creationId xmlns:a16="http://schemas.microsoft.com/office/drawing/2014/main" id="{05E1F7A1-4E16-E494-C58A-A7F84A19B70A}"/>
              </a:ext>
            </a:extLst>
          </p:cNvPr>
          <p:cNvSpPr txBox="1"/>
          <p:nvPr/>
        </p:nvSpPr>
        <p:spPr>
          <a:xfrm>
            <a:off x="641157" y="1877060"/>
            <a:ext cx="10401981" cy="3108543"/>
          </a:xfrm>
          <a:prstGeom prst="rect">
            <a:avLst/>
          </a:prstGeom>
          <a:noFill/>
        </p:spPr>
        <p:txBody>
          <a:bodyPr wrap="square" rtlCol="0">
            <a:spAutoFit/>
          </a:bodyPr>
          <a:lstStyle/>
          <a:p>
            <a:r>
              <a:rPr lang="en-AU" sz="2800" dirty="0"/>
              <a:t>There are dozens of ESG classification schemes (IFRS, ESRS, GRI, UNEP, etc) and hundreds of ESG standards / specifications, each with multiple criteria.  Any given claim in a DPP or assessment in a conformity credential will typically be made against any one of thousands of standard criteria and may (or may not) be classified using any one of dozens of schemes.  In this complexity, how can consumers of passport data make any sense of the sustainability claims?</a:t>
            </a:r>
            <a:endParaRPr lang="en-AU" sz="2000" dirty="0"/>
          </a:p>
        </p:txBody>
      </p:sp>
    </p:spTree>
    <p:extLst>
      <p:ext uri="{BB962C8B-B14F-4D97-AF65-F5344CB8AC3E}">
        <p14:creationId xmlns:p14="http://schemas.microsoft.com/office/powerpoint/2010/main" val="262319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335F3-86F4-B651-5149-257F8CC4A1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6D01C2-F55A-83D1-F640-3F12FB5E78CD}"/>
              </a:ext>
            </a:extLst>
          </p:cNvPr>
          <p:cNvSpPr txBox="1"/>
          <p:nvPr/>
        </p:nvSpPr>
        <p:spPr>
          <a:xfrm>
            <a:off x="641157" y="378092"/>
            <a:ext cx="8212120" cy="642484"/>
          </a:xfrm>
          <a:prstGeom prst="rect">
            <a:avLst/>
          </a:prstGeom>
          <a:noFill/>
        </p:spPr>
        <p:txBody>
          <a:bodyPr wrap="none" rtlCol="0">
            <a:spAutoFit/>
          </a:bodyPr>
          <a:lstStyle/>
          <a:p>
            <a:r>
              <a:rPr lang="en-AU" sz="3575" b="1" dirty="0">
                <a:solidFill>
                  <a:schemeClr val="accent1">
                    <a:lumMod val="50000"/>
                  </a:schemeClr>
                </a:solidFill>
              </a:rPr>
              <a:t>#7 – ESG Vocabulary mapping architecture</a:t>
            </a:r>
          </a:p>
        </p:txBody>
      </p:sp>
      <p:grpSp>
        <p:nvGrpSpPr>
          <p:cNvPr id="4150" name="Group 4149">
            <a:extLst>
              <a:ext uri="{FF2B5EF4-FFF2-40B4-BE49-F238E27FC236}">
                <a16:creationId xmlns:a16="http://schemas.microsoft.com/office/drawing/2014/main" id="{8C181193-4C03-CF51-F680-4F6E26ECDC54}"/>
              </a:ext>
            </a:extLst>
          </p:cNvPr>
          <p:cNvGrpSpPr/>
          <p:nvPr/>
        </p:nvGrpSpPr>
        <p:grpSpPr>
          <a:xfrm>
            <a:off x="1006917" y="2361814"/>
            <a:ext cx="9643722" cy="4222595"/>
            <a:chOff x="841398" y="1411309"/>
            <a:chExt cx="9643722" cy="5014556"/>
          </a:xfrm>
        </p:grpSpPr>
        <p:sp>
          <p:nvSpPr>
            <p:cNvPr id="4147" name="Rectangle 4146">
              <a:extLst>
                <a:ext uri="{FF2B5EF4-FFF2-40B4-BE49-F238E27FC236}">
                  <a16:creationId xmlns:a16="http://schemas.microsoft.com/office/drawing/2014/main" id="{F50B45AD-FDC7-7ED1-97EC-AA054B8E4F84}"/>
                </a:ext>
              </a:extLst>
            </p:cNvPr>
            <p:cNvSpPr/>
            <p:nvPr/>
          </p:nvSpPr>
          <p:spPr>
            <a:xfrm>
              <a:off x="1171303" y="4032746"/>
              <a:ext cx="9296400" cy="239311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6" name="Rectangle 4115">
              <a:extLst>
                <a:ext uri="{FF2B5EF4-FFF2-40B4-BE49-F238E27FC236}">
                  <a16:creationId xmlns:a16="http://schemas.microsoft.com/office/drawing/2014/main" id="{3629C6BC-40E8-1C22-B2AD-26443EC5B3A8}"/>
                </a:ext>
              </a:extLst>
            </p:cNvPr>
            <p:cNvSpPr/>
            <p:nvPr/>
          </p:nvSpPr>
          <p:spPr>
            <a:xfrm>
              <a:off x="1724297" y="4400003"/>
              <a:ext cx="1621740" cy="1584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7" name="Rectangle 4116">
              <a:extLst>
                <a:ext uri="{FF2B5EF4-FFF2-40B4-BE49-F238E27FC236}">
                  <a16:creationId xmlns:a16="http://schemas.microsoft.com/office/drawing/2014/main" id="{56FB49F3-4E5D-0C50-915D-1C03E321434E}"/>
                </a:ext>
              </a:extLst>
            </p:cNvPr>
            <p:cNvSpPr/>
            <p:nvPr/>
          </p:nvSpPr>
          <p:spPr>
            <a:xfrm>
              <a:off x="3418716" y="4400003"/>
              <a:ext cx="1621740" cy="1584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8" name="Rectangle 4117">
              <a:extLst>
                <a:ext uri="{FF2B5EF4-FFF2-40B4-BE49-F238E27FC236}">
                  <a16:creationId xmlns:a16="http://schemas.microsoft.com/office/drawing/2014/main" id="{0773677C-868A-F07D-49F0-7B1E14DFAA3A}"/>
                </a:ext>
              </a:extLst>
            </p:cNvPr>
            <p:cNvSpPr/>
            <p:nvPr/>
          </p:nvSpPr>
          <p:spPr>
            <a:xfrm>
              <a:off x="5113135" y="4400003"/>
              <a:ext cx="1621740" cy="1584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9" name="Rectangle 4118">
              <a:extLst>
                <a:ext uri="{FF2B5EF4-FFF2-40B4-BE49-F238E27FC236}">
                  <a16:creationId xmlns:a16="http://schemas.microsoft.com/office/drawing/2014/main" id="{1B5CC6A9-991D-1848-9972-3C2543D7EB1C}"/>
                </a:ext>
              </a:extLst>
            </p:cNvPr>
            <p:cNvSpPr/>
            <p:nvPr/>
          </p:nvSpPr>
          <p:spPr>
            <a:xfrm>
              <a:off x="6807555" y="4400003"/>
              <a:ext cx="1621740" cy="1584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20" name="Rectangle 4119">
              <a:extLst>
                <a:ext uri="{FF2B5EF4-FFF2-40B4-BE49-F238E27FC236}">
                  <a16:creationId xmlns:a16="http://schemas.microsoft.com/office/drawing/2014/main" id="{1CFD02C9-96F3-E09A-546D-A1708CAEA0AF}"/>
                </a:ext>
              </a:extLst>
            </p:cNvPr>
            <p:cNvSpPr/>
            <p:nvPr/>
          </p:nvSpPr>
          <p:spPr>
            <a:xfrm>
              <a:off x="8501974" y="4400003"/>
              <a:ext cx="1621740" cy="15846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962BA84F-2F09-C36F-9C6B-5A50255F0889}"/>
                </a:ext>
              </a:extLst>
            </p:cNvPr>
            <p:cNvSpPr/>
            <p:nvPr/>
          </p:nvSpPr>
          <p:spPr>
            <a:xfrm>
              <a:off x="1904986" y="5379884"/>
              <a:ext cx="1347515" cy="465954"/>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AU" sz="1600" dirty="0"/>
                <a:t>PCDS</a:t>
              </a:r>
            </a:p>
          </p:txBody>
        </p:sp>
        <p:sp>
          <p:nvSpPr>
            <p:cNvPr id="35" name="Oval 34">
              <a:extLst>
                <a:ext uri="{FF2B5EF4-FFF2-40B4-BE49-F238E27FC236}">
                  <a16:creationId xmlns:a16="http://schemas.microsoft.com/office/drawing/2014/main" id="{BCC8E43C-D22A-8243-B6E9-15D92F9777B1}"/>
                </a:ext>
              </a:extLst>
            </p:cNvPr>
            <p:cNvSpPr/>
            <p:nvPr/>
          </p:nvSpPr>
          <p:spPr>
            <a:xfrm>
              <a:off x="3548356" y="5379884"/>
              <a:ext cx="1347515" cy="465954"/>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AU" sz="1600" dirty="0"/>
                <a:t>ISO 14000-x</a:t>
              </a:r>
            </a:p>
          </p:txBody>
        </p:sp>
        <p:sp>
          <p:nvSpPr>
            <p:cNvPr id="36" name="Oval 35">
              <a:extLst>
                <a:ext uri="{FF2B5EF4-FFF2-40B4-BE49-F238E27FC236}">
                  <a16:creationId xmlns:a16="http://schemas.microsoft.com/office/drawing/2014/main" id="{B98B4FD7-617F-F23E-6817-300B1C22D4D0}"/>
                </a:ext>
              </a:extLst>
            </p:cNvPr>
            <p:cNvSpPr/>
            <p:nvPr/>
          </p:nvSpPr>
          <p:spPr>
            <a:xfrm>
              <a:off x="5219489" y="5379884"/>
              <a:ext cx="1347515" cy="465954"/>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AU" sz="1600" dirty="0"/>
                <a:t>Fair trade</a:t>
              </a:r>
            </a:p>
          </p:txBody>
        </p:sp>
        <p:sp>
          <p:nvSpPr>
            <p:cNvPr id="37" name="Oval 36">
              <a:extLst>
                <a:ext uri="{FF2B5EF4-FFF2-40B4-BE49-F238E27FC236}">
                  <a16:creationId xmlns:a16="http://schemas.microsoft.com/office/drawing/2014/main" id="{D21939BF-82AB-3DB6-99BE-2CB9A9E5CA39}"/>
                </a:ext>
              </a:extLst>
            </p:cNvPr>
            <p:cNvSpPr/>
            <p:nvPr/>
          </p:nvSpPr>
          <p:spPr>
            <a:xfrm>
              <a:off x="6933772" y="5379884"/>
              <a:ext cx="1347515" cy="465954"/>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AU" sz="1600" dirty="0"/>
                <a:t>IRMA</a:t>
              </a:r>
            </a:p>
          </p:txBody>
        </p:sp>
        <p:sp>
          <p:nvSpPr>
            <p:cNvPr id="38" name="Oval 37">
              <a:extLst>
                <a:ext uri="{FF2B5EF4-FFF2-40B4-BE49-F238E27FC236}">
                  <a16:creationId xmlns:a16="http://schemas.microsoft.com/office/drawing/2014/main" id="{020666F5-51FA-02F4-C89D-7B089E3912DE}"/>
                </a:ext>
              </a:extLst>
            </p:cNvPr>
            <p:cNvSpPr/>
            <p:nvPr/>
          </p:nvSpPr>
          <p:spPr>
            <a:xfrm>
              <a:off x="8580779" y="5379884"/>
              <a:ext cx="1347515" cy="465954"/>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AU" sz="1600" dirty="0"/>
                <a:t>100’s more</a:t>
              </a:r>
            </a:p>
          </p:txBody>
        </p:sp>
        <p:sp>
          <p:nvSpPr>
            <p:cNvPr id="42" name="Oval 41">
              <a:extLst>
                <a:ext uri="{FF2B5EF4-FFF2-40B4-BE49-F238E27FC236}">
                  <a16:creationId xmlns:a16="http://schemas.microsoft.com/office/drawing/2014/main" id="{F7078B3D-CDD3-BC8D-C8B3-FF1B141A5BD3}"/>
                </a:ext>
              </a:extLst>
            </p:cNvPr>
            <p:cNvSpPr/>
            <p:nvPr/>
          </p:nvSpPr>
          <p:spPr>
            <a:xfrm>
              <a:off x="3675924" y="4957730"/>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3</a:t>
              </a:r>
            </a:p>
          </p:txBody>
        </p:sp>
        <p:sp>
          <p:nvSpPr>
            <p:cNvPr id="43" name="Oval 42">
              <a:extLst>
                <a:ext uri="{FF2B5EF4-FFF2-40B4-BE49-F238E27FC236}">
                  <a16:creationId xmlns:a16="http://schemas.microsoft.com/office/drawing/2014/main" id="{B9CAE3AF-16DE-7696-8D44-3E4A0A4F05BC}"/>
                </a:ext>
              </a:extLst>
            </p:cNvPr>
            <p:cNvSpPr/>
            <p:nvPr/>
          </p:nvSpPr>
          <p:spPr>
            <a:xfrm>
              <a:off x="3675924" y="4729412"/>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2</a:t>
              </a:r>
            </a:p>
          </p:txBody>
        </p:sp>
        <p:sp>
          <p:nvSpPr>
            <p:cNvPr id="44" name="Oval 43">
              <a:extLst>
                <a:ext uri="{FF2B5EF4-FFF2-40B4-BE49-F238E27FC236}">
                  <a16:creationId xmlns:a16="http://schemas.microsoft.com/office/drawing/2014/main" id="{BACF8AC0-5E20-BA80-32DB-27A13644562A}"/>
                </a:ext>
              </a:extLst>
            </p:cNvPr>
            <p:cNvSpPr/>
            <p:nvPr/>
          </p:nvSpPr>
          <p:spPr>
            <a:xfrm>
              <a:off x="3675924" y="4501094"/>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1</a:t>
              </a:r>
            </a:p>
          </p:txBody>
        </p:sp>
        <p:sp>
          <p:nvSpPr>
            <p:cNvPr id="48" name="Oval 47">
              <a:extLst>
                <a:ext uri="{FF2B5EF4-FFF2-40B4-BE49-F238E27FC236}">
                  <a16:creationId xmlns:a16="http://schemas.microsoft.com/office/drawing/2014/main" id="{FBEE85AA-55D8-3AB3-ED53-22A25CD687CB}"/>
                </a:ext>
              </a:extLst>
            </p:cNvPr>
            <p:cNvSpPr/>
            <p:nvPr/>
          </p:nvSpPr>
          <p:spPr>
            <a:xfrm>
              <a:off x="3675924" y="5186047"/>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n</a:t>
              </a:r>
            </a:p>
          </p:txBody>
        </p:sp>
        <p:sp>
          <p:nvSpPr>
            <p:cNvPr id="49" name="Oval 48">
              <a:extLst>
                <a:ext uri="{FF2B5EF4-FFF2-40B4-BE49-F238E27FC236}">
                  <a16:creationId xmlns:a16="http://schemas.microsoft.com/office/drawing/2014/main" id="{9834CC81-1B52-27C0-E764-1947EA5CE93F}"/>
                </a:ext>
              </a:extLst>
            </p:cNvPr>
            <p:cNvSpPr/>
            <p:nvPr/>
          </p:nvSpPr>
          <p:spPr>
            <a:xfrm>
              <a:off x="2013787" y="4957730"/>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3</a:t>
              </a:r>
            </a:p>
          </p:txBody>
        </p:sp>
        <p:sp>
          <p:nvSpPr>
            <p:cNvPr id="50" name="Oval 49">
              <a:extLst>
                <a:ext uri="{FF2B5EF4-FFF2-40B4-BE49-F238E27FC236}">
                  <a16:creationId xmlns:a16="http://schemas.microsoft.com/office/drawing/2014/main" id="{3FE31C52-FACA-ABBC-DA90-483D70A12865}"/>
                </a:ext>
              </a:extLst>
            </p:cNvPr>
            <p:cNvSpPr/>
            <p:nvPr/>
          </p:nvSpPr>
          <p:spPr>
            <a:xfrm>
              <a:off x="2013787" y="4729412"/>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2</a:t>
              </a:r>
            </a:p>
          </p:txBody>
        </p:sp>
        <p:sp>
          <p:nvSpPr>
            <p:cNvPr id="51" name="Oval 50">
              <a:extLst>
                <a:ext uri="{FF2B5EF4-FFF2-40B4-BE49-F238E27FC236}">
                  <a16:creationId xmlns:a16="http://schemas.microsoft.com/office/drawing/2014/main" id="{6050AE61-27F3-66CA-0695-F9FE8DEDC365}"/>
                </a:ext>
              </a:extLst>
            </p:cNvPr>
            <p:cNvSpPr/>
            <p:nvPr/>
          </p:nvSpPr>
          <p:spPr>
            <a:xfrm>
              <a:off x="2013787" y="4501094"/>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1</a:t>
              </a:r>
            </a:p>
          </p:txBody>
        </p:sp>
        <p:sp>
          <p:nvSpPr>
            <p:cNvPr id="52" name="Oval 51">
              <a:extLst>
                <a:ext uri="{FF2B5EF4-FFF2-40B4-BE49-F238E27FC236}">
                  <a16:creationId xmlns:a16="http://schemas.microsoft.com/office/drawing/2014/main" id="{962EFA25-AE32-4B24-EC1B-237A1B1A05C9}"/>
                </a:ext>
              </a:extLst>
            </p:cNvPr>
            <p:cNvSpPr/>
            <p:nvPr/>
          </p:nvSpPr>
          <p:spPr>
            <a:xfrm>
              <a:off x="2013787" y="5186047"/>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n</a:t>
              </a:r>
            </a:p>
          </p:txBody>
        </p:sp>
        <p:sp>
          <p:nvSpPr>
            <p:cNvPr id="53" name="Oval 52">
              <a:extLst>
                <a:ext uri="{FF2B5EF4-FFF2-40B4-BE49-F238E27FC236}">
                  <a16:creationId xmlns:a16="http://schemas.microsoft.com/office/drawing/2014/main" id="{721B5524-57AF-9ECE-778C-BE56B0EF4C76}"/>
                </a:ext>
              </a:extLst>
            </p:cNvPr>
            <p:cNvSpPr/>
            <p:nvPr/>
          </p:nvSpPr>
          <p:spPr>
            <a:xfrm>
              <a:off x="5372824" y="4954934"/>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3</a:t>
              </a:r>
            </a:p>
          </p:txBody>
        </p:sp>
        <p:sp>
          <p:nvSpPr>
            <p:cNvPr id="54" name="Oval 53">
              <a:extLst>
                <a:ext uri="{FF2B5EF4-FFF2-40B4-BE49-F238E27FC236}">
                  <a16:creationId xmlns:a16="http://schemas.microsoft.com/office/drawing/2014/main" id="{4DA1CD4D-070F-4AAD-BB00-B4C2113D0766}"/>
                </a:ext>
              </a:extLst>
            </p:cNvPr>
            <p:cNvSpPr/>
            <p:nvPr/>
          </p:nvSpPr>
          <p:spPr>
            <a:xfrm>
              <a:off x="5372824" y="4726616"/>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2</a:t>
              </a:r>
            </a:p>
          </p:txBody>
        </p:sp>
        <p:sp>
          <p:nvSpPr>
            <p:cNvPr id="55" name="Oval 54">
              <a:extLst>
                <a:ext uri="{FF2B5EF4-FFF2-40B4-BE49-F238E27FC236}">
                  <a16:creationId xmlns:a16="http://schemas.microsoft.com/office/drawing/2014/main" id="{3C797085-370F-94BD-8965-FE2CB4934669}"/>
                </a:ext>
              </a:extLst>
            </p:cNvPr>
            <p:cNvSpPr/>
            <p:nvPr/>
          </p:nvSpPr>
          <p:spPr>
            <a:xfrm>
              <a:off x="5372824" y="4498298"/>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1</a:t>
              </a:r>
            </a:p>
          </p:txBody>
        </p:sp>
        <p:sp>
          <p:nvSpPr>
            <p:cNvPr id="56" name="Oval 55">
              <a:extLst>
                <a:ext uri="{FF2B5EF4-FFF2-40B4-BE49-F238E27FC236}">
                  <a16:creationId xmlns:a16="http://schemas.microsoft.com/office/drawing/2014/main" id="{6469A91E-37E5-58E5-AB28-437054EE5D34}"/>
                </a:ext>
              </a:extLst>
            </p:cNvPr>
            <p:cNvSpPr/>
            <p:nvPr/>
          </p:nvSpPr>
          <p:spPr>
            <a:xfrm>
              <a:off x="5372824" y="5183251"/>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n</a:t>
              </a:r>
            </a:p>
          </p:txBody>
        </p:sp>
        <p:sp>
          <p:nvSpPr>
            <p:cNvPr id="57" name="Oval 56">
              <a:extLst>
                <a:ext uri="{FF2B5EF4-FFF2-40B4-BE49-F238E27FC236}">
                  <a16:creationId xmlns:a16="http://schemas.microsoft.com/office/drawing/2014/main" id="{6D0B3700-F7AE-0B63-18B0-4D362998B19E}"/>
                </a:ext>
              </a:extLst>
            </p:cNvPr>
            <p:cNvSpPr/>
            <p:nvPr/>
          </p:nvSpPr>
          <p:spPr>
            <a:xfrm>
              <a:off x="7069724" y="4952138"/>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3</a:t>
              </a:r>
            </a:p>
          </p:txBody>
        </p:sp>
        <p:sp>
          <p:nvSpPr>
            <p:cNvPr id="58" name="Oval 57">
              <a:extLst>
                <a:ext uri="{FF2B5EF4-FFF2-40B4-BE49-F238E27FC236}">
                  <a16:creationId xmlns:a16="http://schemas.microsoft.com/office/drawing/2014/main" id="{8362312B-9D3B-1338-F3E7-6E7B5AB9F494}"/>
                </a:ext>
              </a:extLst>
            </p:cNvPr>
            <p:cNvSpPr/>
            <p:nvPr/>
          </p:nvSpPr>
          <p:spPr>
            <a:xfrm>
              <a:off x="7069724" y="4723820"/>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2</a:t>
              </a:r>
            </a:p>
          </p:txBody>
        </p:sp>
        <p:sp>
          <p:nvSpPr>
            <p:cNvPr id="59" name="Oval 58">
              <a:extLst>
                <a:ext uri="{FF2B5EF4-FFF2-40B4-BE49-F238E27FC236}">
                  <a16:creationId xmlns:a16="http://schemas.microsoft.com/office/drawing/2014/main" id="{371B5FC9-FA1D-88D1-B4EC-D3BB2948EDE3}"/>
                </a:ext>
              </a:extLst>
            </p:cNvPr>
            <p:cNvSpPr/>
            <p:nvPr/>
          </p:nvSpPr>
          <p:spPr>
            <a:xfrm>
              <a:off x="7069724" y="4495503"/>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1</a:t>
              </a:r>
            </a:p>
          </p:txBody>
        </p:sp>
        <p:sp>
          <p:nvSpPr>
            <p:cNvPr id="60" name="Oval 59">
              <a:extLst>
                <a:ext uri="{FF2B5EF4-FFF2-40B4-BE49-F238E27FC236}">
                  <a16:creationId xmlns:a16="http://schemas.microsoft.com/office/drawing/2014/main" id="{5DBE01FA-1237-1166-9AA7-4B3391A2D162}"/>
                </a:ext>
              </a:extLst>
            </p:cNvPr>
            <p:cNvSpPr/>
            <p:nvPr/>
          </p:nvSpPr>
          <p:spPr>
            <a:xfrm>
              <a:off x="7069724" y="5180456"/>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n</a:t>
              </a:r>
            </a:p>
          </p:txBody>
        </p:sp>
        <p:sp>
          <p:nvSpPr>
            <p:cNvPr id="61" name="Oval 60">
              <a:extLst>
                <a:ext uri="{FF2B5EF4-FFF2-40B4-BE49-F238E27FC236}">
                  <a16:creationId xmlns:a16="http://schemas.microsoft.com/office/drawing/2014/main" id="{D14753F2-3004-E669-B882-AFB8CA9D9892}"/>
                </a:ext>
              </a:extLst>
            </p:cNvPr>
            <p:cNvSpPr/>
            <p:nvPr/>
          </p:nvSpPr>
          <p:spPr>
            <a:xfrm>
              <a:off x="8752741" y="4949342"/>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3</a:t>
              </a:r>
            </a:p>
          </p:txBody>
        </p:sp>
        <p:sp>
          <p:nvSpPr>
            <p:cNvPr id="62" name="Oval 61">
              <a:extLst>
                <a:ext uri="{FF2B5EF4-FFF2-40B4-BE49-F238E27FC236}">
                  <a16:creationId xmlns:a16="http://schemas.microsoft.com/office/drawing/2014/main" id="{698E2867-966D-1718-C949-AA68825332BA}"/>
                </a:ext>
              </a:extLst>
            </p:cNvPr>
            <p:cNvSpPr/>
            <p:nvPr/>
          </p:nvSpPr>
          <p:spPr>
            <a:xfrm>
              <a:off x="8752741" y="4721025"/>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2</a:t>
              </a:r>
            </a:p>
          </p:txBody>
        </p:sp>
        <p:sp>
          <p:nvSpPr>
            <p:cNvPr id="63" name="Oval 62">
              <a:extLst>
                <a:ext uri="{FF2B5EF4-FFF2-40B4-BE49-F238E27FC236}">
                  <a16:creationId xmlns:a16="http://schemas.microsoft.com/office/drawing/2014/main" id="{D545B8B6-AB08-0E66-ECF1-663CB69F421E}"/>
                </a:ext>
              </a:extLst>
            </p:cNvPr>
            <p:cNvSpPr/>
            <p:nvPr/>
          </p:nvSpPr>
          <p:spPr>
            <a:xfrm>
              <a:off x="8752741" y="4492707"/>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1</a:t>
              </a:r>
            </a:p>
          </p:txBody>
        </p:sp>
        <p:sp>
          <p:nvSpPr>
            <p:cNvPr id="4096" name="Oval 4095">
              <a:extLst>
                <a:ext uri="{FF2B5EF4-FFF2-40B4-BE49-F238E27FC236}">
                  <a16:creationId xmlns:a16="http://schemas.microsoft.com/office/drawing/2014/main" id="{438CEFB1-8D25-4FED-7208-F56C1F4113A2}"/>
                </a:ext>
              </a:extLst>
            </p:cNvPr>
            <p:cNvSpPr/>
            <p:nvPr/>
          </p:nvSpPr>
          <p:spPr>
            <a:xfrm>
              <a:off x="8752741" y="5177660"/>
              <a:ext cx="815167" cy="228318"/>
            </a:xfrm>
            <a:prstGeom prst="ellipse">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Criteria n</a:t>
              </a:r>
            </a:p>
          </p:txBody>
        </p:sp>
        <p:sp>
          <p:nvSpPr>
            <p:cNvPr id="4139" name="TextBox 4138">
              <a:extLst>
                <a:ext uri="{FF2B5EF4-FFF2-40B4-BE49-F238E27FC236}">
                  <a16:creationId xmlns:a16="http://schemas.microsoft.com/office/drawing/2014/main" id="{FFCA73C3-A6AE-7C1E-B239-05A5FE55018D}"/>
                </a:ext>
              </a:extLst>
            </p:cNvPr>
            <p:cNvSpPr txBox="1"/>
            <p:nvPr/>
          </p:nvSpPr>
          <p:spPr>
            <a:xfrm>
              <a:off x="8647323" y="3984877"/>
              <a:ext cx="829673" cy="338554"/>
            </a:xfrm>
            <a:prstGeom prst="rect">
              <a:avLst/>
            </a:prstGeom>
            <a:noFill/>
          </p:spPr>
          <p:txBody>
            <a:bodyPr wrap="none" rtlCol="0">
              <a:spAutoFit/>
            </a:bodyPr>
            <a:lstStyle/>
            <a:p>
              <a:r>
                <a:rPr lang="en-AU" sz="1600" dirty="0"/>
                <a:t>mapping</a:t>
              </a:r>
            </a:p>
          </p:txBody>
        </p:sp>
        <p:sp>
          <p:nvSpPr>
            <p:cNvPr id="4144" name="TextBox 4143">
              <a:extLst>
                <a:ext uri="{FF2B5EF4-FFF2-40B4-BE49-F238E27FC236}">
                  <a16:creationId xmlns:a16="http://schemas.microsoft.com/office/drawing/2014/main" id="{90369C02-56DE-4A82-C456-DB96EC63339C}"/>
                </a:ext>
              </a:extLst>
            </p:cNvPr>
            <p:cNvSpPr txBox="1"/>
            <p:nvPr/>
          </p:nvSpPr>
          <p:spPr>
            <a:xfrm>
              <a:off x="4953667" y="3984877"/>
              <a:ext cx="829673" cy="338554"/>
            </a:xfrm>
            <a:prstGeom prst="rect">
              <a:avLst/>
            </a:prstGeom>
            <a:noFill/>
          </p:spPr>
          <p:txBody>
            <a:bodyPr wrap="none" rtlCol="0">
              <a:spAutoFit/>
            </a:bodyPr>
            <a:lstStyle/>
            <a:p>
              <a:r>
                <a:rPr lang="en-AU" sz="1600" dirty="0"/>
                <a:t>mapping</a:t>
              </a:r>
            </a:p>
          </p:txBody>
        </p:sp>
        <p:sp>
          <p:nvSpPr>
            <p:cNvPr id="4115" name="Rectangle 4114">
              <a:extLst>
                <a:ext uri="{FF2B5EF4-FFF2-40B4-BE49-F238E27FC236}">
                  <a16:creationId xmlns:a16="http://schemas.microsoft.com/office/drawing/2014/main" id="{45BEEAC3-6F3E-1C15-3764-3840F7246E93}"/>
                </a:ext>
              </a:extLst>
            </p:cNvPr>
            <p:cNvSpPr/>
            <p:nvPr/>
          </p:nvSpPr>
          <p:spPr>
            <a:xfrm>
              <a:off x="1188720" y="1411312"/>
              <a:ext cx="9296400" cy="239311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Oval 2">
              <a:extLst>
                <a:ext uri="{FF2B5EF4-FFF2-40B4-BE49-F238E27FC236}">
                  <a16:creationId xmlns:a16="http://schemas.microsoft.com/office/drawing/2014/main" id="{B8635F61-898B-12E6-7217-C891E9B8265D}"/>
                </a:ext>
              </a:extLst>
            </p:cNvPr>
            <p:cNvSpPr/>
            <p:nvPr/>
          </p:nvSpPr>
          <p:spPr>
            <a:xfrm>
              <a:off x="4226148" y="1666819"/>
              <a:ext cx="3210972" cy="7268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UNTP Sustainability </a:t>
              </a:r>
              <a:r>
                <a:rPr lang="en-AU" dirty="0" err="1"/>
                <a:t>Catalog</a:t>
              </a:r>
              <a:endParaRPr lang="en-AU" dirty="0"/>
            </a:p>
          </p:txBody>
        </p:sp>
        <p:sp>
          <p:nvSpPr>
            <p:cNvPr id="4" name="Oval 3">
              <a:extLst>
                <a:ext uri="{FF2B5EF4-FFF2-40B4-BE49-F238E27FC236}">
                  <a16:creationId xmlns:a16="http://schemas.microsoft.com/office/drawing/2014/main" id="{D33317A2-009C-01BD-90C2-A06AE9F077E1}"/>
                </a:ext>
              </a:extLst>
            </p:cNvPr>
            <p:cNvSpPr/>
            <p:nvPr/>
          </p:nvSpPr>
          <p:spPr>
            <a:xfrm>
              <a:off x="1610796" y="2594066"/>
              <a:ext cx="1359878" cy="465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IFRS</a:t>
              </a:r>
            </a:p>
          </p:txBody>
        </p:sp>
        <p:sp>
          <p:nvSpPr>
            <p:cNvPr id="5" name="Oval 4">
              <a:extLst>
                <a:ext uri="{FF2B5EF4-FFF2-40B4-BE49-F238E27FC236}">
                  <a16:creationId xmlns:a16="http://schemas.microsoft.com/office/drawing/2014/main" id="{29946233-1CC3-1D69-092F-CD5451D745A8}"/>
                </a:ext>
              </a:extLst>
            </p:cNvPr>
            <p:cNvSpPr/>
            <p:nvPr/>
          </p:nvSpPr>
          <p:spPr>
            <a:xfrm>
              <a:off x="3310641" y="2594066"/>
              <a:ext cx="1359878" cy="465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GRI</a:t>
              </a:r>
            </a:p>
          </p:txBody>
        </p:sp>
        <p:sp>
          <p:nvSpPr>
            <p:cNvPr id="6" name="Oval 5">
              <a:extLst>
                <a:ext uri="{FF2B5EF4-FFF2-40B4-BE49-F238E27FC236}">
                  <a16:creationId xmlns:a16="http://schemas.microsoft.com/office/drawing/2014/main" id="{F97C810B-66F9-2655-0448-652E7AC46047}"/>
                </a:ext>
              </a:extLst>
            </p:cNvPr>
            <p:cNvSpPr/>
            <p:nvPr/>
          </p:nvSpPr>
          <p:spPr>
            <a:xfrm>
              <a:off x="4988148" y="2594066"/>
              <a:ext cx="1359878" cy="465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ESRS</a:t>
              </a:r>
            </a:p>
          </p:txBody>
        </p:sp>
        <p:sp>
          <p:nvSpPr>
            <p:cNvPr id="7" name="Oval 6">
              <a:extLst>
                <a:ext uri="{FF2B5EF4-FFF2-40B4-BE49-F238E27FC236}">
                  <a16:creationId xmlns:a16="http://schemas.microsoft.com/office/drawing/2014/main" id="{CF39FD04-96D7-289D-961F-9EB3B74E5222}"/>
                </a:ext>
              </a:extLst>
            </p:cNvPr>
            <p:cNvSpPr/>
            <p:nvPr/>
          </p:nvSpPr>
          <p:spPr>
            <a:xfrm>
              <a:off x="6665655" y="2566109"/>
              <a:ext cx="1359878" cy="465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UNEP</a:t>
              </a:r>
            </a:p>
          </p:txBody>
        </p:sp>
        <p:cxnSp>
          <p:nvCxnSpPr>
            <p:cNvPr id="9" name="Straight Arrow Connector 8">
              <a:extLst>
                <a:ext uri="{FF2B5EF4-FFF2-40B4-BE49-F238E27FC236}">
                  <a16:creationId xmlns:a16="http://schemas.microsoft.com/office/drawing/2014/main" id="{29DCBA9C-FC7B-9C37-8E8F-C879A07F0FF3}"/>
                </a:ext>
              </a:extLst>
            </p:cNvPr>
            <p:cNvCxnSpPr>
              <a:cxnSpLocks/>
              <a:stCxn id="3" idx="2"/>
              <a:endCxn id="4" idx="0"/>
            </p:cNvCxnSpPr>
            <p:nvPr/>
          </p:nvCxnSpPr>
          <p:spPr>
            <a:xfrm flipH="1">
              <a:off x="2290735" y="2030263"/>
              <a:ext cx="1935413" cy="563803"/>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DCE03B-7A44-32CA-2281-82C1DF5A4679}"/>
                </a:ext>
              </a:extLst>
            </p:cNvPr>
            <p:cNvCxnSpPr>
              <a:cxnSpLocks/>
              <a:stCxn id="3" idx="3"/>
              <a:endCxn id="5" idx="0"/>
            </p:cNvCxnSpPr>
            <p:nvPr/>
          </p:nvCxnSpPr>
          <p:spPr>
            <a:xfrm flipH="1">
              <a:off x="3990580" y="2287256"/>
              <a:ext cx="705804" cy="30681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F35028-02A6-BCFB-D011-3B4DA8928943}"/>
                </a:ext>
              </a:extLst>
            </p:cNvPr>
            <p:cNvCxnSpPr>
              <a:cxnSpLocks/>
              <a:stCxn id="3" idx="4"/>
              <a:endCxn id="6" idx="0"/>
            </p:cNvCxnSpPr>
            <p:nvPr/>
          </p:nvCxnSpPr>
          <p:spPr>
            <a:xfrm flipH="1">
              <a:off x="5668087" y="2393706"/>
              <a:ext cx="163547" cy="20036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09713B-DDBA-9388-9D3B-7906668DB1B6}"/>
                </a:ext>
              </a:extLst>
            </p:cNvPr>
            <p:cNvCxnSpPr>
              <a:cxnSpLocks/>
              <a:stCxn id="3" idx="5"/>
              <a:endCxn id="7" idx="0"/>
            </p:cNvCxnSpPr>
            <p:nvPr/>
          </p:nvCxnSpPr>
          <p:spPr>
            <a:xfrm>
              <a:off x="6966884" y="2287256"/>
              <a:ext cx="378710" cy="278853"/>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A9B48AF-38DA-DF9E-FD2A-DC040FE80C6B}"/>
                </a:ext>
              </a:extLst>
            </p:cNvPr>
            <p:cNvSpPr/>
            <p:nvPr/>
          </p:nvSpPr>
          <p:spPr>
            <a:xfrm>
              <a:off x="8343162" y="2566109"/>
              <a:ext cx="1359878" cy="465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Other</a:t>
              </a:r>
            </a:p>
          </p:txBody>
        </p:sp>
        <p:cxnSp>
          <p:nvCxnSpPr>
            <p:cNvPr id="31" name="Straight Arrow Connector 30">
              <a:extLst>
                <a:ext uri="{FF2B5EF4-FFF2-40B4-BE49-F238E27FC236}">
                  <a16:creationId xmlns:a16="http://schemas.microsoft.com/office/drawing/2014/main" id="{43B50B60-F396-42A9-07FA-550F433C1BD7}"/>
                </a:ext>
              </a:extLst>
            </p:cNvPr>
            <p:cNvCxnSpPr>
              <a:cxnSpLocks/>
              <a:stCxn id="3" idx="6"/>
              <a:endCxn id="30" idx="0"/>
            </p:cNvCxnSpPr>
            <p:nvPr/>
          </p:nvCxnSpPr>
          <p:spPr>
            <a:xfrm>
              <a:off x="7437120" y="2030263"/>
              <a:ext cx="1585981" cy="535846"/>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98" name="Oval 4097">
              <a:extLst>
                <a:ext uri="{FF2B5EF4-FFF2-40B4-BE49-F238E27FC236}">
                  <a16:creationId xmlns:a16="http://schemas.microsoft.com/office/drawing/2014/main" id="{37F2DA8E-DA64-4DD5-A95D-7919DFAA08F7}"/>
                </a:ext>
              </a:extLst>
            </p:cNvPr>
            <p:cNvSpPr/>
            <p:nvPr/>
          </p:nvSpPr>
          <p:spPr>
            <a:xfrm>
              <a:off x="8539118" y="3462604"/>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n</a:t>
              </a:r>
            </a:p>
          </p:txBody>
        </p:sp>
        <p:sp>
          <p:nvSpPr>
            <p:cNvPr id="4099" name="Oval 4098">
              <a:extLst>
                <a:ext uri="{FF2B5EF4-FFF2-40B4-BE49-F238E27FC236}">
                  <a16:creationId xmlns:a16="http://schemas.microsoft.com/office/drawing/2014/main" id="{EC808F1F-41D8-A137-B361-D03318AA48F4}"/>
                </a:ext>
              </a:extLst>
            </p:cNvPr>
            <p:cNvSpPr/>
            <p:nvPr/>
          </p:nvSpPr>
          <p:spPr>
            <a:xfrm>
              <a:off x="8539118" y="3234287"/>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2</a:t>
              </a:r>
            </a:p>
          </p:txBody>
        </p:sp>
        <p:sp>
          <p:nvSpPr>
            <p:cNvPr id="4100" name="Oval 4099">
              <a:extLst>
                <a:ext uri="{FF2B5EF4-FFF2-40B4-BE49-F238E27FC236}">
                  <a16:creationId xmlns:a16="http://schemas.microsoft.com/office/drawing/2014/main" id="{45E7A517-95C4-4036-A7EA-E5F6D30BA382}"/>
                </a:ext>
              </a:extLst>
            </p:cNvPr>
            <p:cNvSpPr/>
            <p:nvPr/>
          </p:nvSpPr>
          <p:spPr>
            <a:xfrm>
              <a:off x="8539118" y="3005969"/>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1</a:t>
              </a:r>
            </a:p>
          </p:txBody>
        </p:sp>
        <p:sp>
          <p:nvSpPr>
            <p:cNvPr id="4102" name="Oval 4101">
              <a:extLst>
                <a:ext uri="{FF2B5EF4-FFF2-40B4-BE49-F238E27FC236}">
                  <a16:creationId xmlns:a16="http://schemas.microsoft.com/office/drawing/2014/main" id="{DCBFB6B1-8392-5817-0211-9693E7A88906}"/>
                </a:ext>
              </a:extLst>
            </p:cNvPr>
            <p:cNvSpPr/>
            <p:nvPr/>
          </p:nvSpPr>
          <p:spPr>
            <a:xfrm>
              <a:off x="6862071" y="3451867"/>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n</a:t>
              </a:r>
            </a:p>
          </p:txBody>
        </p:sp>
        <p:sp>
          <p:nvSpPr>
            <p:cNvPr id="4103" name="Oval 4102">
              <a:extLst>
                <a:ext uri="{FF2B5EF4-FFF2-40B4-BE49-F238E27FC236}">
                  <a16:creationId xmlns:a16="http://schemas.microsoft.com/office/drawing/2014/main" id="{09788ADB-A2E3-D204-38B2-5CCB91A2D25B}"/>
                </a:ext>
              </a:extLst>
            </p:cNvPr>
            <p:cNvSpPr/>
            <p:nvPr/>
          </p:nvSpPr>
          <p:spPr>
            <a:xfrm>
              <a:off x="6862071" y="3223550"/>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2</a:t>
              </a:r>
            </a:p>
          </p:txBody>
        </p:sp>
        <p:sp>
          <p:nvSpPr>
            <p:cNvPr id="4104" name="Oval 4103">
              <a:extLst>
                <a:ext uri="{FF2B5EF4-FFF2-40B4-BE49-F238E27FC236}">
                  <a16:creationId xmlns:a16="http://schemas.microsoft.com/office/drawing/2014/main" id="{45F469A7-03C0-3A45-E346-E62F923B65B8}"/>
                </a:ext>
              </a:extLst>
            </p:cNvPr>
            <p:cNvSpPr/>
            <p:nvPr/>
          </p:nvSpPr>
          <p:spPr>
            <a:xfrm>
              <a:off x="6862071" y="2995232"/>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1</a:t>
              </a:r>
            </a:p>
          </p:txBody>
        </p:sp>
        <p:sp>
          <p:nvSpPr>
            <p:cNvPr id="4105" name="Oval 4104">
              <a:extLst>
                <a:ext uri="{FF2B5EF4-FFF2-40B4-BE49-F238E27FC236}">
                  <a16:creationId xmlns:a16="http://schemas.microsoft.com/office/drawing/2014/main" id="{7CD5AAB8-BE94-EBE7-3939-DFE195EF2DF1}"/>
                </a:ext>
              </a:extLst>
            </p:cNvPr>
            <p:cNvSpPr/>
            <p:nvPr/>
          </p:nvSpPr>
          <p:spPr>
            <a:xfrm>
              <a:off x="5185024" y="3453245"/>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n</a:t>
              </a:r>
            </a:p>
          </p:txBody>
        </p:sp>
        <p:sp>
          <p:nvSpPr>
            <p:cNvPr id="4106" name="Oval 4105">
              <a:extLst>
                <a:ext uri="{FF2B5EF4-FFF2-40B4-BE49-F238E27FC236}">
                  <a16:creationId xmlns:a16="http://schemas.microsoft.com/office/drawing/2014/main" id="{0A673D2B-52FB-CB9E-AC2D-A113F73B4617}"/>
                </a:ext>
              </a:extLst>
            </p:cNvPr>
            <p:cNvSpPr/>
            <p:nvPr/>
          </p:nvSpPr>
          <p:spPr>
            <a:xfrm>
              <a:off x="5185024" y="3224927"/>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2</a:t>
              </a:r>
            </a:p>
          </p:txBody>
        </p:sp>
        <p:sp>
          <p:nvSpPr>
            <p:cNvPr id="4107" name="Oval 4106">
              <a:extLst>
                <a:ext uri="{FF2B5EF4-FFF2-40B4-BE49-F238E27FC236}">
                  <a16:creationId xmlns:a16="http://schemas.microsoft.com/office/drawing/2014/main" id="{46B5089E-F6A9-10E4-384B-5713E931DDBA}"/>
                </a:ext>
              </a:extLst>
            </p:cNvPr>
            <p:cNvSpPr/>
            <p:nvPr/>
          </p:nvSpPr>
          <p:spPr>
            <a:xfrm>
              <a:off x="5185024" y="2996609"/>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1</a:t>
              </a:r>
            </a:p>
          </p:txBody>
        </p:sp>
        <p:sp>
          <p:nvSpPr>
            <p:cNvPr id="4108" name="Oval 4107">
              <a:extLst>
                <a:ext uri="{FF2B5EF4-FFF2-40B4-BE49-F238E27FC236}">
                  <a16:creationId xmlns:a16="http://schemas.microsoft.com/office/drawing/2014/main" id="{8DD9580A-5876-5DFC-BC22-75CCC6C91AB9}"/>
                </a:ext>
              </a:extLst>
            </p:cNvPr>
            <p:cNvSpPr/>
            <p:nvPr/>
          </p:nvSpPr>
          <p:spPr>
            <a:xfrm>
              <a:off x="3507977" y="3454623"/>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n</a:t>
              </a:r>
            </a:p>
          </p:txBody>
        </p:sp>
        <p:sp>
          <p:nvSpPr>
            <p:cNvPr id="4109" name="Oval 4108">
              <a:extLst>
                <a:ext uri="{FF2B5EF4-FFF2-40B4-BE49-F238E27FC236}">
                  <a16:creationId xmlns:a16="http://schemas.microsoft.com/office/drawing/2014/main" id="{33E93760-CA95-EA89-E7C9-365726C5469E}"/>
                </a:ext>
              </a:extLst>
            </p:cNvPr>
            <p:cNvSpPr/>
            <p:nvPr/>
          </p:nvSpPr>
          <p:spPr>
            <a:xfrm>
              <a:off x="3507977" y="3226305"/>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2</a:t>
              </a:r>
            </a:p>
          </p:txBody>
        </p:sp>
        <p:sp>
          <p:nvSpPr>
            <p:cNvPr id="4110" name="Oval 4109">
              <a:extLst>
                <a:ext uri="{FF2B5EF4-FFF2-40B4-BE49-F238E27FC236}">
                  <a16:creationId xmlns:a16="http://schemas.microsoft.com/office/drawing/2014/main" id="{CD56ED15-6B25-FCF1-5EC0-D09229239AC5}"/>
                </a:ext>
              </a:extLst>
            </p:cNvPr>
            <p:cNvSpPr/>
            <p:nvPr/>
          </p:nvSpPr>
          <p:spPr>
            <a:xfrm>
              <a:off x="3507977" y="2997987"/>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1</a:t>
              </a:r>
            </a:p>
          </p:txBody>
        </p:sp>
        <p:sp>
          <p:nvSpPr>
            <p:cNvPr id="4111" name="Oval 4110">
              <a:extLst>
                <a:ext uri="{FF2B5EF4-FFF2-40B4-BE49-F238E27FC236}">
                  <a16:creationId xmlns:a16="http://schemas.microsoft.com/office/drawing/2014/main" id="{53E43C0D-5835-E167-2D0D-56D1704B2A2F}"/>
                </a:ext>
              </a:extLst>
            </p:cNvPr>
            <p:cNvSpPr/>
            <p:nvPr/>
          </p:nvSpPr>
          <p:spPr>
            <a:xfrm>
              <a:off x="1830930" y="3468115"/>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n</a:t>
              </a:r>
            </a:p>
          </p:txBody>
        </p:sp>
        <p:sp>
          <p:nvSpPr>
            <p:cNvPr id="4112" name="Oval 4111">
              <a:extLst>
                <a:ext uri="{FF2B5EF4-FFF2-40B4-BE49-F238E27FC236}">
                  <a16:creationId xmlns:a16="http://schemas.microsoft.com/office/drawing/2014/main" id="{05104E7D-EAA8-A574-4ED0-A09A6BFC6426}"/>
                </a:ext>
              </a:extLst>
            </p:cNvPr>
            <p:cNvSpPr/>
            <p:nvPr/>
          </p:nvSpPr>
          <p:spPr>
            <a:xfrm>
              <a:off x="1830930" y="3239797"/>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2</a:t>
              </a:r>
            </a:p>
          </p:txBody>
        </p:sp>
        <p:sp>
          <p:nvSpPr>
            <p:cNvPr id="4113" name="Oval 4112">
              <a:extLst>
                <a:ext uri="{FF2B5EF4-FFF2-40B4-BE49-F238E27FC236}">
                  <a16:creationId xmlns:a16="http://schemas.microsoft.com/office/drawing/2014/main" id="{AA718A10-1193-6216-9423-79A267EE3553}"/>
                </a:ext>
              </a:extLst>
            </p:cNvPr>
            <p:cNvSpPr/>
            <p:nvPr/>
          </p:nvSpPr>
          <p:spPr>
            <a:xfrm>
              <a:off x="1830930" y="3011480"/>
              <a:ext cx="894902" cy="228318"/>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AU" sz="1200" dirty="0"/>
                <a:t>Topic 1</a:t>
              </a:r>
            </a:p>
          </p:txBody>
        </p:sp>
        <p:cxnSp>
          <p:nvCxnSpPr>
            <p:cNvPr id="4097" name="Straight Arrow Connector 4096">
              <a:extLst>
                <a:ext uri="{FF2B5EF4-FFF2-40B4-BE49-F238E27FC236}">
                  <a16:creationId xmlns:a16="http://schemas.microsoft.com/office/drawing/2014/main" id="{4CD8FF6E-B525-A247-B4BA-5D10DCDB7C1B}"/>
                </a:ext>
              </a:extLst>
            </p:cNvPr>
            <p:cNvCxnSpPr>
              <a:cxnSpLocks/>
              <a:stCxn id="63" idx="0"/>
            </p:cNvCxnSpPr>
            <p:nvPr/>
          </p:nvCxnSpPr>
          <p:spPr>
            <a:xfrm flipH="1" flipV="1">
              <a:off x="7821944" y="3681037"/>
              <a:ext cx="1338381" cy="811670"/>
            </a:xfrm>
            <a:prstGeom prst="straightConnector1">
              <a:avLst/>
            </a:prstGeom>
            <a:ln w="1905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35" name="TextBox 4134">
              <a:extLst>
                <a:ext uri="{FF2B5EF4-FFF2-40B4-BE49-F238E27FC236}">
                  <a16:creationId xmlns:a16="http://schemas.microsoft.com/office/drawing/2014/main" id="{CB757392-4EE9-15A8-C92B-EECFA2CA35DE}"/>
                </a:ext>
              </a:extLst>
            </p:cNvPr>
            <p:cNvSpPr txBox="1"/>
            <p:nvPr/>
          </p:nvSpPr>
          <p:spPr>
            <a:xfrm>
              <a:off x="1275419" y="1446715"/>
              <a:ext cx="1888979" cy="369332"/>
            </a:xfrm>
            <a:prstGeom prst="rect">
              <a:avLst/>
            </a:prstGeom>
            <a:noFill/>
          </p:spPr>
          <p:txBody>
            <a:bodyPr wrap="none" rtlCol="0">
              <a:spAutoFit/>
            </a:bodyPr>
            <a:lstStyle/>
            <a:p>
              <a:r>
                <a:rPr lang="en-AU" dirty="0"/>
                <a:t>Maintained by UN</a:t>
              </a:r>
            </a:p>
          </p:txBody>
        </p:sp>
        <p:sp>
          <p:nvSpPr>
            <p:cNvPr id="4136" name="TextBox 4135">
              <a:extLst>
                <a:ext uri="{FF2B5EF4-FFF2-40B4-BE49-F238E27FC236}">
                  <a16:creationId xmlns:a16="http://schemas.microsoft.com/office/drawing/2014/main" id="{2D05E801-4234-E00E-F424-A30F8266098E}"/>
                </a:ext>
              </a:extLst>
            </p:cNvPr>
            <p:cNvSpPr txBox="1"/>
            <p:nvPr/>
          </p:nvSpPr>
          <p:spPr>
            <a:xfrm>
              <a:off x="1259141" y="6024914"/>
              <a:ext cx="3925883" cy="369332"/>
            </a:xfrm>
            <a:prstGeom prst="rect">
              <a:avLst/>
            </a:prstGeom>
            <a:noFill/>
          </p:spPr>
          <p:txBody>
            <a:bodyPr wrap="none" rtlCol="0">
              <a:spAutoFit/>
            </a:bodyPr>
            <a:lstStyle/>
            <a:p>
              <a:r>
                <a:rPr lang="en-AU" dirty="0"/>
                <a:t>Maintained by each standards authority</a:t>
              </a:r>
            </a:p>
          </p:txBody>
        </p:sp>
        <p:sp>
          <p:nvSpPr>
            <p:cNvPr id="4137" name="TextBox 4136">
              <a:extLst>
                <a:ext uri="{FF2B5EF4-FFF2-40B4-BE49-F238E27FC236}">
                  <a16:creationId xmlns:a16="http://schemas.microsoft.com/office/drawing/2014/main" id="{30E1EE05-0186-E8B8-FE5A-639776D07A62}"/>
                </a:ext>
              </a:extLst>
            </p:cNvPr>
            <p:cNvSpPr txBox="1"/>
            <p:nvPr/>
          </p:nvSpPr>
          <p:spPr>
            <a:xfrm rot="1133072">
              <a:off x="7887748" y="1991878"/>
              <a:ext cx="910827" cy="338554"/>
            </a:xfrm>
            <a:prstGeom prst="rect">
              <a:avLst/>
            </a:prstGeom>
            <a:noFill/>
          </p:spPr>
          <p:txBody>
            <a:bodyPr wrap="none" rtlCol="0">
              <a:spAutoFit/>
            </a:bodyPr>
            <a:lstStyle/>
            <a:p>
              <a:r>
                <a:rPr lang="en-AU" sz="1600" dirty="0"/>
                <a:t>mapping</a:t>
              </a:r>
            </a:p>
          </p:txBody>
        </p:sp>
        <p:sp>
          <p:nvSpPr>
            <p:cNvPr id="4138" name="TextBox 4137">
              <a:extLst>
                <a:ext uri="{FF2B5EF4-FFF2-40B4-BE49-F238E27FC236}">
                  <a16:creationId xmlns:a16="http://schemas.microsoft.com/office/drawing/2014/main" id="{AA07B036-F41F-12F5-62E3-8BE6BF716909}"/>
                </a:ext>
              </a:extLst>
            </p:cNvPr>
            <p:cNvSpPr txBox="1"/>
            <p:nvPr/>
          </p:nvSpPr>
          <p:spPr>
            <a:xfrm rot="20612881">
              <a:off x="2839470" y="1938096"/>
              <a:ext cx="910827" cy="338554"/>
            </a:xfrm>
            <a:prstGeom prst="rect">
              <a:avLst/>
            </a:prstGeom>
            <a:noFill/>
          </p:spPr>
          <p:txBody>
            <a:bodyPr wrap="none" rtlCol="0">
              <a:spAutoFit/>
            </a:bodyPr>
            <a:lstStyle/>
            <a:p>
              <a:r>
                <a:rPr lang="en-AU" sz="1600" dirty="0"/>
                <a:t>mapping</a:t>
              </a:r>
            </a:p>
          </p:txBody>
        </p:sp>
        <p:cxnSp>
          <p:nvCxnSpPr>
            <p:cNvPr id="4140" name="Straight Arrow Connector 4139">
              <a:extLst>
                <a:ext uri="{FF2B5EF4-FFF2-40B4-BE49-F238E27FC236}">
                  <a16:creationId xmlns:a16="http://schemas.microsoft.com/office/drawing/2014/main" id="{51AA4974-D661-608E-1260-FC196FD0A3BE}"/>
                </a:ext>
              </a:extLst>
            </p:cNvPr>
            <p:cNvCxnSpPr>
              <a:cxnSpLocks/>
              <a:stCxn id="54" idx="2"/>
              <a:endCxn id="4108" idx="6"/>
            </p:cNvCxnSpPr>
            <p:nvPr/>
          </p:nvCxnSpPr>
          <p:spPr>
            <a:xfrm flipH="1" flipV="1">
              <a:off x="4402879" y="3568782"/>
              <a:ext cx="969945" cy="1271993"/>
            </a:xfrm>
            <a:prstGeom prst="straightConnector1">
              <a:avLst/>
            </a:prstGeom>
            <a:ln w="1905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48" name="Rectangle 4147">
              <a:extLst>
                <a:ext uri="{FF2B5EF4-FFF2-40B4-BE49-F238E27FC236}">
                  <a16:creationId xmlns:a16="http://schemas.microsoft.com/office/drawing/2014/main" id="{54F653D1-0664-1302-BC5E-D0A86F52C001}"/>
                </a:ext>
              </a:extLst>
            </p:cNvPr>
            <p:cNvSpPr/>
            <p:nvPr/>
          </p:nvSpPr>
          <p:spPr>
            <a:xfrm rot="16200000">
              <a:off x="-175581" y="2435337"/>
              <a:ext cx="2393119" cy="345063"/>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Coarse grained</a:t>
              </a:r>
            </a:p>
          </p:txBody>
        </p:sp>
        <p:sp>
          <p:nvSpPr>
            <p:cNvPr id="4149" name="Rectangle 4148">
              <a:extLst>
                <a:ext uri="{FF2B5EF4-FFF2-40B4-BE49-F238E27FC236}">
                  <a16:creationId xmlns:a16="http://schemas.microsoft.com/office/drawing/2014/main" id="{F9DD0C58-ED9F-6B4C-8DE3-6D40C0A03252}"/>
                </a:ext>
              </a:extLst>
            </p:cNvPr>
            <p:cNvSpPr/>
            <p:nvPr/>
          </p:nvSpPr>
          <p:spPr>
            <a:xfrm rot="16200000">
              <a:off x="-182630" y="5056774"/>
              <a:ext cx="2393119" cy="345063"/>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Fine grained</a:t>
              </a:r>
            </a:p>
          </p:txBody>
        </p:sp>
      </p:grpSp>
      <p:sp>
        <p:nvSpPr>
          <p:cNvPr id="4151" name="TextBox 4150">
            <a:extLst>
              <a:ext uri="{FF2B5EF4-FFF2-40B4-BE49-F238E27FC236}">
                <a16:creationId xmlns:a16="http://schemas.microsoft.com/office/drawing/2014/main" id="{4C67CEA4-D813-392B-134D-CBF8BF06C72F}"/>
              </a:ext>
            </a:extLst>
          </p:cNvPr>
          <p:cNvSpPr txBox="1"/>
          <p:nvPr/>
        </p:nvSpPr>
        <p:spPr>
          <a:xfrm>
            <a:off x="699046" y="1038780"/>
            <a:ext cx="10860053" cy="1200329"/>
          </a:xfrm>
          <a:prstGeom prst="rect">
            <a:avLst/>
          </a:prstGeom>
          <a:noFill/>
        </p:spPr>
        <p:txBody>
          <a:bodyPr wrap="square" rtlCol="0">
            <a:spAutoFit/>
          </a:bodyPr>
          <a:lstStyle/>
          <a:p>
            <a:r>
              <a:rPr lang="en-AU" sz="2400" dirty="0"/>
              <a:t>UNTP maintains a coarse-grained </a:t>
            </a:r>
            <a:r>
              <a:rPr lang="en-AU" sz="2400" dirty="0" err="1"/>
              <a:t>catalog</a:t>
            </a:r>
            <a:r>
              <a:rPr lang="en-AU" sz="2400" dirty="0"/>
              <a:t> (using W3C DCAT and SKOS) that maps well established vocabularies so that when any credential maps their claims to any vocabulary then they can be universally understood.</a:t>
            </a:r>
          </a:p>
        </p:txBody>
      </p:sp>
    </p:spTree>
    <p:extLst>
      <p:ext uri="{BB962C8B-B14F-4D97-AF65-F5344CB8AC3E}">
        <p14:creationId xmlns:p14="http://schemas.microsoft.com/office/powerpoint/2010/main" val="1799996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707A-DEDB-CCE3-2F2B-830A64AA57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63B4B8-0DF9-123B-4E4E-985CE4927E8C}"/>
              </a:ext>
            </a:extLst>
          </p:cNvPr>
          <p:cNvSpPr txBox="1"/>
          <p:nvPr/>
        </p:nvSpPr>
        <p:spPr>
          <a:xfrm>
            <a:off x="641157" y="378092"/>
            <a:ext cx="5565113" cy="642484"/>
          </a:xfrm>
          <a:prstGeom prst="rect">
            <a:avLst/>
          </a:prstGeom>
          <a:noFill/>
        </p:spPr>
        <p:txBody>
          <a:bodyPr wrap="none" rtlCol="0">
            <a:spAutoFit/>
          </a:bodyPr>
          <a:lstStyle/>
          <a:p>
            <a:r>
              <a:rPr lang="en-AU" sz="3575" b="1" dirty="0">
                <a:solidFill>
                  <a:schemeClr val="accent1">
                    <a:lumMod val="50000"/>
                  </a:schemeClr>
                </a:solidFill>
              </a:rPr>
              <a:t>And there’s more challenges</a:t>
            </a:r>
          </a:p>
        </p:txBody>
      </p:sp>
      <p:sp>
        <p:nvSpPr>
          <p:cNvPr id="4121" name="TextBox 4120">
            <a:extLst>
              <a:ext uri="{FF2B5EF4-FFF2-40B4-BE49-F238E27FC236}">
                <a16:creationId xmlns:a16="http://schemas.microsoft.com/office/drawing/2014/main" id="{A8D75E27-A119-10FC-8B0C-E4F8D9200BBB}"/>
              </a:ext>
            </a:extLst>
          </p:cNvPr>
          <p:cNvSpPr txBox="1"/>
          <p:nvPr/>
        </p:nvSpPr>
        <p:spPr>
          <a:xfrm>
            <a:off x="641156" y="1798037"/>
            <a:ext cx="10117331" cy="1384995"/>
          </a:xfrm>
          <a:prstGeom prst="rect">
            <a:avLst/>
          </a:prstGeom>
          <a:noFill/>
        </p:spPr>
        <p:txBody>
          <a:bodyPr wrap="square" rtlCol="0">
            <a:spAutoFit/>
          </a:bodyPr>
          <a:lstStyle/>
          <a:p>
            <a:pPr marL="457200" indent="-457200">
              <a:buFont typeface="Arial" panose="020B0604020202020204" pitchFamily="34" charset="0"/>
              <a:buChar char="•"/>
            </a:pPr>
            <a:r>
              <a:rPr lang="en-AU" sz="2800" dirty="0"/>
              <a:t>#8 – Managing identity fraud.</a:t>
            </a:r>
          </a:p>
          <a:p>
            <a:pPr marL="457200" indent="-457200">
              <a:buFont typeface="Arial" panose="020B0604020202020204" pitchFamily="34" charset="0"/>
              <a:buChar char="•"/>
            </a:pPr>
            <a:r>
              <a:rPr lang="en-AU" sz="2800" dirty="0"/>
              <a:t>#9 – Counterfeiting</a:t>
            </a:r>
          </a:p>
          <a:p>
            <a:pPr marL="457200" indent="-457200">
              <a:buFont typeface="Arial" panose="020B0604020202020204" pitchFamily="34" charset="0"/>
              <a:buChar char="•"/>
            </a:pPr>
            <a:r>
              <a:rPr lang="en-AU" sz="2800" dirty="0"/>
              <a:t>#10 – Mass balance fraud</a:t>
            </a:r>
          </a:p>
        </p:txBody>
      </p:sp>
      <p:sp>
        <p:nvSpPr>
          <p:cNvPr id="3" name="TextBox 2">
            <a:extLst>
              <a:ext uri="{FF2B5EF4-FFF2-40B4-BE49-F238E27FC236}">
                <a16:creationId xmlns:a16="http://schemas.microsoft.com/office/drawing/2014/main" id="{2B25BB10-C9FF-B965-7B4D-64EA41611103}"/>
              </a:ext>
            </a:extLst>
          </p:cNvPr>
          <p:cNvSpPr txBox="1"/>
          <p:nvPr/>
        </p:nvSpPr>
        <p:spPr>
          <a:xfrm>
            <a:off x="641155" y="4191282"/>
            <a:ext cx="10117331" cy="954107"/>
          </a:xfrm>
          <a:prstGeom prst="rect">
            <a:avLst/>
          </a:prstGeom>
          <a:noFill/>
        </p:spPr>
        <p:txBody>
          <a:bodyPr wrap="square" rtlCol="0">
            <a:spAutoFit/>
          </a:bodyPr>
          <a:lstStyle/>
          <a:p>
            <a:r>
              <a:rPr lang="en-AU" sz="2800" dirty="0"/>
              <a:t>We’ve thought about these challenges and will add some optional extra tools to UNTP to address them.</a:t>
            </a:r>
          </a:p>
        </p:txBody>
      </p:sp>
    </p:spTree>
    <p:extLst>
      <p:ext uri="{BB962C8B-B14F-4D97-AF65-F5344CB8AC3E}">
        <p14:creationId xmlns:p14="http://schemas.microsoft.com/office/powerpoint/2010/main" val="258571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707A-DEDB-CCE3-2F2B-830A64AA57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63B4B8-0DF9-123B-4E4E-985CE4927E8C}"/>
              </a:ext>
            </a:extLst>
          </p:cNvPr>
          <p:cNvSpPr txBox="1"/>
          <p:nvPr/>
        </p:nvSpPr>
        <p:spPr>
          <a:xfrm>
            <a:off x="641157" y="378092"/>
            <a:ext cx="9785115" cy="642484"/>
          </a:xfrm>
          <a:prstGeom prst="rect">
            <a:avLst/>
          </a:prstGeom>
          <a:noFill/>
        </p:spPr>
        <p:txBody>
          <a:bodyPr wrap="none" rtlCol="0">
            <a:spAutoFit/>
          </a:bodyPr>
          <a:lstStyle/>
          <a:p>
            <a:r>
              <a:rPr lang="en-AU" sz="3575" b="1" dirty="0">
                <a:solidFill>
                  <a:schemeClr val="accent1">
                    <a:lumMod val="50000"/>
                  </a:schemeClr>
                </a:solidFill>
              </a:rPr>
              <a:t>Putting it together – what each implementer does.</a:t>
            </a:r>
          </a:p>
        </p:txBody>
      </p:sp>
      <p:grpSp>
        <p:nvGrpSpPr>
          <p:cNvPr id="4135" name="Group 4134">
            <a:extLst>
              <a:ext uri="{FF2B5EF4-FFF2-40B4-BE49-F238E27FC236}">
                <a16:creationId xmlns:a16="http://schemas.microsoft.com/office/drawing/2014/main" id="{95AC3773-6041-A9E5-27DD-01DEE07C54BB}"/>
              </a:ext>
            </a:extLst>
          </p:cNvPr>
          <p:cNvGrpSpPr/>
          <p:nvPr/>
        </p:nvGrpSpPr>
        <p:grpSpPr>
          <a:xfrm>
            <a:off x="400653" y="2024742"/>
            <a:ext cx="11038125" cy="4627409"/>
            <a:chOff x="400653" y="1633286"/>
            <a:chExt cx="11038125" cy="5018866"/>
          </a:xfrm>
        </p:grpSpPr>
        <p:grpSp>
          <p:nvGrpSpPr>
            <p:cNvPr id="11" name="Group 10">
              <a:extLst>
                <a:ext uri="{FF2B5EF4-FFF2-40B4-BE49-F238E27FC236}">
                  <a16:creationId xmlns:a16="http://schemas.microsoft.com/office/drawing/2014/main" id="{D2A85F36-AF5A-0A65-6322-5E2675689066}"/>
                </a:ext>
              </a:extLst>
            </p:cNvPr>
            <p:cNvGrpSpPr/>
            <p:nvPr/>
          </p:nvGrpSpPr>
          <p:grpSpPr>
            <a:xfrm>
              <a:off x="1880703" y="1633286"/>
              <a:ext cx="8335787" cy="1624143"/>
              <a:chOff x="1880703" y="1633286"/>
              <a:chExt cx="8335787" cy="1624143"/>
            </a:xfrm>
          </p:grpSpPr>
          <p:pic>
            <p:nvPicPr>
              <p:cNvPr id="12" name="Picture 11">
                <a:extLst>
                  <a:ext uri="{FF2B5EF4-FFF2-40B4-BE49-F238E27FC236}">
                    <a16:creationId xmlns:a16="http://schemas.microsoft.com/office/drawing/2014/main" id="{5AE6ECEE-3D75-1958-934E-F98138178B16}"/>
                  </a:ext>
                </a:extLst>
              </p:cNvPr>
              <p:cNvPicPr>
                <a:picLocks noChangeAspect="1"/>
              </p:cNvPicPr>
              <p:nvPr/>
            </p:nvPicPr>
            <p:blipFill>
              <a:blip r:embed="rId3"/>
              <a:stretch>
                <a:fillRect/>
              </a:stretch>
            </p:blipFill>
            <p:spPr>
              <a:xfrm>
                <a:off x="5484609" y="1633286"/>
                <a:ext cx="986589" cy="986589"/>
              </a:xfrm>
              <a:prstGeom prst="rect">
                <a:avLst/>
              </a:prstGeom>
            </p:spPr>
          </p:pic>
          <p:pic>
            <p:nvPicPr>
              <p:cNvPr id="13" name="Picture 12" descr="A close-up of a bar code&#10;&#10;Description automatically generated">
                <a:extLst>
                  <a:ext uri="{FF2B5EF4-FFF2-40B4-BE49-F238E27FC236}">
                    <a16:creationId xmlns:a16="http://schemas.microsoft.com/office/drawing/2014/main" id="{FAF6A6F7-B39F-65FD-26D0-C25EDB282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77446">
                <a:off x="5907179" y="1976206"/>
                <a:ext cx="496572" cy="362528"/>
              </a:xfrm>
              <a:prstGeom prst="rect">
                <a:avLst/>
              </a:prstGeom>
            </p:spPr>
          </p:pic>
          <p:pic>
            <p:nvPicPr>
              <p:cNvPr id="14" name="Picture 2">
                <a:extLst>
                  <a:ext uri="{FF2B5EF4-FFF2-40B4-BE49-F238E27FC236}">
                    <a16:creationId xmlns:a16="http://schemas.microsoft.com/office/drawing/2014/main" id="{F2E8A86C-B154-09A5-BEE1-9355D77D2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5963" y="1852484"/>
                <a:ext cx="543316" cy="4224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ll phone - Free technology icons">
                <a:extLst>
                  <a:ext uri="{FF2B5EF4-FFF2-40B4-BE49-F238E27FC236}">
                    <a16:creationId xmlns:a16="http://schemas.microsoft.com/office/drawing/2014/main" id="{79F2FA01-9CDF-95F9-C99E-E545E9E41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9357" y="1885526"/>
                <a:ext cx="507140" cy="507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Black server icon - Free black server icons">
                <a:extLst>
                  <a:ext uri="{FF2B5EF4-FFF2-40B4-BE49-F238E27FC236}">
                    <a16:creationId xmlns:a16="http://schemas.microsoft.com/office/drawing/2014/main" id="{9E8958CA-1B99-1F55-E07B-DC79B9D36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734" y="1851293"/>
                <a:ext cx="550574" cy="550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56FD506-DFF5-3C2A-4C12-0A040C440B83}"/>
                  </a:ext>
                </a:extLst>
              </p:cNvPr>
              <p:cNvSpPr txBox="1"/>
              <p:nvPr/>
            </p:nvSpPr>
            <p:spPr>
              <a:xfrm>
                <a:off x="1880703" y="1854705"/>
                <a:ext cx="1121938" cy="400110"/>
              </a:xfrm>
              <a:prstGeom prst="rect">
                <a:avLst/>
              </a:prstGeom>
              <a:noFill/>
            </p:spPr>
            <p:txBody>
              <a:bodyPr wrap="square" rtlCol="0">
                <a:spAutoFit/>
              </a:bodyPr>
              <a:lstStyle/>
              <a:p>
                <a:pPr algn="r"/>
                <a:r>
                  <a:rPr lang="en-AU" sz="2000" b="1" dirty="0"/>
                  <a:t>Humans</a:t>
                </a:r>
              </a:p>
            </p:txBody>
          </p:sp>
          <p:sp>
            <p:nvSpPr>
              <p:cNvPr id="18" name="TextBox 17">
                <a:extLst>
                  <a:ext uri="{FF2B5EF4-FFF2-40B4-BE49-F238E27FC236}">
                    <a16:creationId xmlns:a16="http://schemas.microsoft.com/office/drawing/2014/main" id="{4B010DFE-9E21-3998-4E3B-8A167AABCA15}"/>
                  </a:ext>
                </a:extLst>
              </p:cNvPr>
              <p:cNvSpPr txBox="1"/>
              <p:nvPr/>
            </p:nvSpPr>
            <p:spPr>
              <a:xfrm>
                <a:off x="8693282" y="1923456"/>
                <a:ext cx="1523208" cy="400110"/>
              </a:xfrm>
              <a:prstGeom prst="rect">
                <a:avLst/>
              </a:prstGeom>
              <a:noFill/>
            </p:spPr>
            <p:txBody>
              <a:bodyPr wrap="square" rtlCol="0">
                <a:spAutoFit/>
              </a:bodyPr>
              <a:lstStyle/>
              <a:p>
                <a:r>
                  <a:rPr lang="en-AU" sz="2000" b="1" dirty="0"/>
                  <a:t>Machines</a:t>
                </a:r>
              </a:p>
            </p:txBody>
          </p:sp>
          <p:cxnSp>
            <p:nvCxnSpPr>
              <p:cNvPr id="19" name="Straight Arrow Connector 18">
                <a:extLst>
                  <a:ext uri="{FF2B5EF4-FFF2-40B4-BE49-F238E27FC236}">
                    <a16:creationId xmlns:a16="http://schemas.microsoft.com/office/drawing/2014/main" id="{8333347F-3AD1-0AC5-CF06-056630896BF5}"/>
                  </a:ext>
                </a:extLst>
              </p:cNvPr>
              <p:cNvCxnSpPr>
                <a:cxnSpLocks/>
                <a:stCxn id="15" idx="3"/>
                <a:endCxn id="12" idx="1"/>
              </p:cNvCxnSpPr>
              <p:nvPr/>
            </p:nvCxnSpPr>
            <p:spPr>
              <a:xfrm flipV="1">
                <a:off x="3896497" y="2126581"/>
                <a:ext cx="1588112" cy="125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2CB6F1-C346-8570-C70E-55391602D404}"/>
                  </a:ext>
                </a:extLst>
              </p:cNvPr>
              <p:cNvCxnSpPr>
                <a:cxnSpLocks/>
                <a:stCxn id="16" idx="1"/>
                <a:endCxn id="12" idx="3"/>
              </p:cNvCxnSpPr>
              <p:nvPr/>
            </p:nvCxnSpPr>
            <p:spPr>
              <a:xfrm flipH="1">
                <a:off x="6471198" y="2126580"/>
                <a:ext cx="164153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40D567-8975-DA5C-FD92-AE839595869B}"/>
                  </a:ext>
                </a:extLst>
              </p:cNvPr>
              <p:cNvSpPr txBox="1"/>
              <p:nvPr/>
            </p:nvSpPr>
            <p:spPr>
              <a:xfrm>
                <a:off x="3865995" y="1740447"/>
                <a:ext cx="1654710" cy="369332"/>
              </a:xfrm>
              <a:prstGeom prst="rect">
                <a:avLst/>
              </a:prstGeom>
              <a:noFill/>
            </p:spPr>
            <p:txBody>
              <a:bodyPr wrap="square" rtlCol="0">
                <a:spAutoFit/>
              </a:bodyPr>
              <a:lstStyle/>
              <a:p>
                <a:r>
                  <a:rPr lang="en-AU" dirty="0"/>
                  <a:t>Scan barcode</a:t>
                </a:r>
              </a:p>
            </p:txBody>
          </p:sp>
          <p:sp>
            <p:nvSpPr>
              <p:cNvPr id="22" name="TextBox 21">
                <a:extLst>
                  <a:ext uri="{FF2B5EF4-FFF2-40B4-BE49-F238E27FC236}">
                    <a16:creationId xmlns:a16="http://schemas.microsoft.com/office/drawing/2014/main" id="{9C8BAD5C-988C-9D25-A348-7BC155CE3602}"/>
                  </a:ext>
                </a:extLst>
              </p:cNvPr>
              <p:cNvSpPr txBox="1"/>
              <p:nvPr/>
            </p:nvSpPr>
            <p:spPr>
              <a:xfrm>
                <a:off x="6570969" y="1750896"/>
                <a:ext cx="1654710" cy="369332"/>
              </a:xfrm>
              <a:prstGeom prst="rect">
                <a:avLst/>
              </a:prstGeom>
              <a:noFill/>
            </p:spPr>
            <p:txBody>
              <a:bodyPr wrap="square" rtlCol="0">
                <a:spAutoFit/>
              </a:bodyPr>
              <a:lstStyle/>
              <a:p>
                <a:r>
                  <a:rPr lang="en-AU" dirty="0"/>
                  <a:t>Scan barcode</a:t>
                </a:r>
              </a:p>
            </p:txBody>
          </p:sp>
          <p:cxnSp>
            <p:nvCxnSpPr>
              <p:cNvPr id="23" name="Straight Arrow Connector 22">
                <a:extLst>
                  <a:ext uri="{FF2B5EF4-FFF2-40B4-BE49-F238E27FC236}">
                    <a16:creationId xmlns:a16="http://schemas.microsoft.com/office/drawing/2014/main" id="{1B162758-49D1-C8FB-496E-07BCC6053FF1}"/>
                  </a:ext>
                </a:extLst>
              </p:cNvPr>
              <p:cNvCxnSpPr>
                <a:cxnSpLocks/>
                <a:stCxn id="12" idx="2"/>
              </p:cNvCxnSpPr>
              <p:nvPr/>
            </p:nvCxnSpPr>
            <p:spPr>
              <a:xfrm flipH="1">
                <a:off x="5974540" y="2619875"/>
                <a:ext cx="3364" cy="63755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7008EA-7B6F-9DEB-0440-6C86E8780DB1}"/>
                  </a:ext>
                </a:extLst>
              </p:cNvPr>
              <p:cNvSpPr txBox="1"/>
              <p:nvPr/>
            </p:nvSpPr>
            <p:spPr>
              <a:xfrm>
                <a:off x="6053999" y="2476388"/>
                <a:ext cx="1654710" cy="369332"/>
              </a:xfrm>
              <a:prstGeom prst="rect">
                <a:avLst/>
              </a:prstGeom>
              <a:noFill/>
            </p:spPr>
            <p:txBody>
              <a:bodyPr wrap="square" rtlCol="0">
                <a:spAutoFit/>
              </a:bodyPr>
              <a:lstStyle/>
              <a:p>
                <a:r>
                  <a:rPr lang="en-AU" dirty="0"/>
                  <a:t>Get passport</a:t>
                </a:r>
              </a:p>
            </p:txBody>
          </p:sp>
        </p:grpSp>
        <p:grpSp>
          <p:nvGrpSpPr>
            <p:cNvPr id="25" name="Group 24">
              <a:extLst>
                <a:ext uri="{FF2B5EF4-FFF2-40B4-BE49-F238E27FC236}">
                  <a16:creationId xmlns:a16="http://schemas.microsoft.com/office/drawing/2014/main" id="{0085EA8E-26F7-6931-464E-2862C72C1F2E}"/>
                </a:ext>
              </a:extLst>
            </p:cNvPr>
            <p:cNvGrpSpPr/>
            <p:nvPr/>
          </p:nvGrpSpPr>
          <p:grpSpPr>
            <a:xfrm>
              <a:off x="400653" y="3274336"/>
              <a:ext cx="4222694" cy="3377816"/>
              <a:chOff x="400653" y="3274336"/>
              <a:chExt cx="4222694" cy="3377816"/>
            </a:xfrm>
          </p:grpSpPr>
          <p:grpSp>
            <p:nvGrpSpPr>
              <p:cNvPr id="26" name="Group 25">
                <a:extLst>
                  <a:ext uri="{FF2B5EF4-FFF2-40B4-BE49-F238E27FC236}">
                    <a16:creationId xmlns:a16="http://schemas.microsoft.com/office/drawing/2014/main" id="{59686BEB-584F-FEF2-4E41-1B9200D312DF}"/>
                  </a:ext>
                </a:extLst>
              </p:cNvPr>
              <p:cNvGrpSpPr/>
              <p:nvPr/>
            </p:nvGrpSpPr>
            <p:grpSpPr>
              <a:xfrm>
                <a:off x="552923" y="3835895"/>
                <a:ext cx="2587438" cy="2816257"/>
                <a:chOff x="9952798" y="3204815"/>
                <a:chExt cx="3309000" cy="4304230"/>
              </a:xfrm>
            </p:grpSpPr>
            <p:sp>
              <p:nvSpPr>
                <p:cNvPr id="30" name="Rounded Rectangle 29">
                  <a:extLst>
                    <a:ext uri="{FF2B5EF4-FFF2-40B4-BE49-F238E27FC236}">
                      <a16:creationId xmlns:a16="http://schemas.microsoft.com/office/drawing/2014/main" id="{D5EF858F-0DBA-2E47-2F26-66AC18832040}"/>
                    </a:ext>
                  </a:extLst>
                </p:cNvPr>
                <p:cNvSpPr/>
                <p:nvPr/>
              </p:nvSpPr>
              <p:spPr>
                <a:xfrm>
                  <a:off x="9952798" y="3204815"/>
                  <a:ext cx="3096418" cy="4037834"/>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31" name="Rounded Rectangle 30">
                  <a:extLst>
                    <a:ext uri="{FF2B5EF4-FFF2-40B4-BE49-F238E27FC236}">
                      <a16:creationId xmlns:a16="http://schemas.microsoft.com/office/drawing/2014/main" id="{7F5F3860-EA99-E481-E554-C74716D5701C}"/>
                    </a:ext>
                  </a:extLst>
                </p:cNvPr>
                <p:cNvSpPr/>
                <p:nvPr/>
              </p:nvSpPr>
              <p:spPr>
                <a:xfrm>
                  <a:off x="10699229" y="4509709"/>
                  <a:ext cx="196602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Location ID</a:t>
                  </a:r>
                </a:p>
              </p:txBody>
            </p:sp>
            <p:sp>
              <p:nvSpPr>
                <p:cNvPr id="32" name="Rounded Rectangle 31">
                  <a:extLst>
                    <a:ext uri="{FF2B5EF4-FFF2-40B4-BE49-F238E27FC236}">
                      <a16:creationId xmlns:a16="http://schemas.microsoft.com/office/drawing/2014/main" id="{BA73DCE3-EA94-482A-A066-7AF6874537ED}"/>
                    </a:ext>
                  </a:extLst>
                </p:cNvPr>
                <p:cNvSpPr/>
                <p:nvPr/>
              </p:nvSpPr>
              <p:spPr>
                <a:xfrm>
                  <a:off x="10684606" y="3626339"/>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Product ID</a:t>
                  </a:r>
                </a:p>
              </p:txBody>
            </p:sp>
            <p:sp>
              <p:nvSpPr>
                <p:cNvPr id="33" name="Rounded Rectangle 32">
                  <a:extLst>
                    <a:ext uri="{FF2B5EF4-FFF2-40B4-BE49-F238E27FC236}">
                      <a16:creationId xmlns:a16="http://schemas.microsoft.com/office/drawing/2014/main" id="{05F5B1E6-0587-5A70-54F4-7B8A7AA7753E}"/>
                    </a:ext>
                  </a:extLst>
                </p:cNvPr>
                <p:cNvSpPr/>
                <p:nvPr/>
              </p:nvSpPr>
              <p:spPr>
                <a:xfrm>
                  <a:off x="10684605" y="4065895"/>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Batch ID</a:t>
                  </a:r>
                </a:p>
              </p:txBody>
            </p:sp>
            <p:sp>
              <p:nvSpPr>
                <p:cNvPr id="34" name="TextBox 33">
                  <a:extLst>
                    <a:ext uri="{FF2B5EF4-FFF2-40B4-BE49-F238E27FC236}">
                      <a16:creationId xmlns:a16="http://schemas.microsoft.com/office/drawing/2014/main" id="{FFC475CF-64D5-DCCF-6BFD-137D9F86DDB7}"/>
                    </a:ext>
                  </a:extLst>
                </p:cNvPr>
                <p:cNvSpPr txBox="1"/>
                <p:nvPr/>
              </p:nvSpPr>
              <p:spPr>
                <a:xfrm>
                  <a:off x="10452710" y="3231165"/>
                  <a:ext cx="2150731" cy="508408"/>
                </a:xfrm>
                <a:prstGeom prst="rect">
                  <a:avLst/>
                </a:prstGeom>
                <a:noFill/>
              </p:spPr>
              <p:txBody>
                <a:bodyPr wrap="none" rtlCol="0">
                  <a:spAutoFit/>
                </a:bodyPr>
                <a:lstStyle/>
                <a:p>
                  <a:pPr algn="ctr"/>
                  <a:r>
                    <a:rPr lang="en-AU" sz="1600" b="1" dirty="0">
                      <a:solidFill>
                        <a:schemeClr val="bg1"/>
                      </a:solidFill>
                    </a:rPr>
                    <a:t>Traceability Event</a:t>
                  </a:r>
                </a:p>
              </p:txBody>
            </p:sp>
            <p:cxnSp>
              <p:nvCxnSpPr>
                <p:cNvPr id="35" name="Elbow Connector 34">
                  <a:extLst>
                    <a:ext uri="{FF2B5EF4-FFF2-40B4-BE49-F238E27FC236}">
                      <a16:creationId xmlns:a16="http://schemas.microsoft.com/office/drawing/2014/main" id="{B685C151-51C6-FE5A-3D10-2B75E38C628B}"/>
                    </a:ext>
                  </a:extLst>
                </p:cNvPr>
                <p:cNvCxnSpPr>
                  <a:cxnSpLocks/>
                  <a:stCxn id="32" idx="1"/>
                </p:cNvCxnSpPr>
                <p:nvPr/>
              </p:nvCxnSpPr>
              <p:spPr>
                <a:xfrm rot="10800000" flipV="1">
                  <a:off x="10488055" y="3791113"/>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97DCF3E-5866-8C2F-95D8-79B222FF76BB}"/>
                    </a:ext>
                  </a:extLst>
                </p:cNvPr>
                <p:cNvCxnSpPr>
                  <a:cxnSpLocks/>
                  <a:stCxn id="33" idx="1"/>
                </p:cNvCxnSpPr>
                <p:nvPr/>
              </p:nvCxnSpPr>
              <p:spPr>
                <a:xfrm rot="10800000" flipV="1">
                  <a:off x="10488055" y="4230670"/>
                  <a:ext cx="196551" cy="82445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86F0663-43C1-62E6-769E-885DE755CCC3}"/>
                    </a:ext>
                  </a:extLst>
                </p:cNvPr>
                <p:cNvCxnSpPr>
                  <a:cxnSpLocks/>
                  <a:stCxn id="31" idx="1"/>
                </p:cNvCxnSpPr>
                <p:nvPr/>
              </p:nvCxnSpPr>
              <p:spPr>
                <a:xfrm rot="10800000" flipV="1">
                  <a:off x="10497697" y="4674483"/>
                  <a:ext cx="201533" cy="41221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C8FFDF7D-2950-82D0-D95D-8271CA7C6D82}"/>
                    </a:ext>
                  </a:extLst>
                </p:cNvPr>
                <p:cNvCxnSpPr>
                  <a:cxnSpLocks/>
                  <a:stCxn id="40" idx="1"/>
                </p:cNvCxnSpPr>
                <p:nvPr/>
              </p:nvCxnSpPr>
              <p:spPr>
                <a:xfrm rot="10800000">
                  <a:off x="10497697" y="5344589"/>
                  <a:ext cx="201532" cy="108618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708E3E25-69D2-A002-005F-714B995CAFD2}"/>
                    </a:ext>
                  </a:extLst>
                </p:cNvPr>
                <p:cNvCxnSpPr>
                  <a:cxnSpLocks/>
                  <a:stCxn id="41" idx="1"/>
                </p:cNvCxnSpPr>
                <p:nvPr/>
              </p:nvCxnSpPr>
              <p:spPr>
                <a:xfrm rot="10800000">
                  <a:off x="10497697" y="5329343"/>
                  <a:ext cx="205915" cy="66187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F2A1578-8E71-1B7D-3DC1-DD976C55B9E7}"/>
                    </a:ext>
                  </a:extLst>
                </p:cNvPr>
                <p:cNvSpPr/>
                <p:nvPr/>
              </p:nvSpPr>
              <p:spPr>
                <a:xfrm>
                  <a:off x="10699229" y="6265997"/>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Shipping</a:t>
                  </a:r>
                </a:p>
              </p:txBody>
            </p:sp>
            <p:sp>
              <p:nvSpPr>
                <p:cNvPr id="41" name="Rounded Rectangle 40">
                  <a:extLst>
                    <a:ext uri="{FF2B5EF4-FFF2-40B4-BE49-F238E27FC236}">
                      <a16:creationId xmlns:a16="http://schemas.microsoft.com/office/drawing/2014/main" id="{46A2D1DF-EBE7-7351-7867-5023646AD002}"/>
                    </a:ext>
                  </a:extLst>
                </p:cNvPr>
                <p:cNvSpPr/>
                <p:nvPr/>
              </p:nvSpPr>
              <p:spPr>
                <a:xfrm>
                  <a:off x="10703611" y="582644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Packaging</a:t>
                  </a:r>
                </a:p>
              </p:txBody>
            </p:sp>
            <p:sp>
              <p:nvSpPr>
                <p:cNvPr id="42" name="Rounded Rectangle 41">
                  <a:extLst>
                    <a:ext uri="{FF2B5EF4-FFF2-40B4-BE49-F238E27FC236}">
                      <a16:creationId xmlns:a16="http://schemas.microsoft.com/office/drawing/2014/main" id="{0611CB19-6C36-681B-B55F-D204B4CC2F40}"/>
                    </a:ext>
                  </a:extLst>
                </p:cNvPr>
                <p:cNvSpPr/>
                <p:nvPr/>
              </p:nvSpPr>
              <p:spPr>
                <a:xfrm>
                  <a:off x="10351026" y="4991561"/>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Traceability Event</a:t>
                  </a:r>
                </a:p>
              </p:txBody>
            </p:sp>
            <p:pic>
              <p:nvPicPr>
                <p:cNvPr id="43" name="Picture 6" descr="Digital Certificate Icon Vector Images (over 8,400)">
                  <a:extLst>
                    <a:ext uri="{FF2B5EF4-FFF2-40B4-BE49-F238E27FC236}">
                      <a16:creationId xmlns:a16="http://schemas.microsoft.com/office/drawing/2014/main" id="{1CA8E90B-70A4-E82C-201D-1D19032795BD}"/>
                    </a:ext>
                  </a:extLst>
                </p:cNvPr>
                <p:cNvPicPr>
                  <a:picLocks noChangeAspect="1" noChangeArrowheads="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12762055" y="6908398"/>
                  <a:ext cx="499743" cy="600647"/>
                </a:xfrm>
                <a:prstGeom prst="ellipse">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98DEAF07-77DA-A315-8BAB-487857BDFD74}"/>
                    </a:ext>
                  </a:extLst>
                </p:cNvPr>
                <p:cNvSpPr/>
                <p:nvPr/>
              </p:nvSpPr>
              <p:spPr>
                <a:xfrm>
                  <a:off x="10684605" y="540378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Inspection</a:t>
                  </a:r>
                </a:p>
              </p:txBody>
            </p:sp>
            <p:sp>
              <p:nvSpPr>
                <p:cNvPr id="45" name="Rounded Rectangle 44">
                  <a:extLst>
                    <a:ext uri="{FF2B5EF4-FFF2-40B4-BE49-F238E27FC236}">
                      <a16:creationId xmlns:a16="http://schemas.microsoft.com/office/drawing/2014/main" id="{EC9DCEC4-C5AF-D8C6-1968-604C187A203A}"/>
                    </a:ext>
                  </a:extLst>
                </p:cNvPr>
                <p:cNvSpPr/>
                <p:nvPr/>
              </p:nvSpPr>
              <p:spPr>
                <a:xfrm>
                  <a:off x="10703610" y="6678695"/>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Manufacturing</a:t>
                  </a:r>
                </a:p>
              </p:txBody>
            </p:sp>
            <p:cxnSp>
              <p:nvCxnSpPr>
                <p:cNvPr id="46" name="Elbow Connector 45">
                  <a:extLst>
                    <a:ext uri="{FF2B5EF4-FFF2-40B4-BE49-F238E27FC236}">
                      <a16:creationId xmlns:a16="http://schemas.microsoft.com/office/drawing/2014/main" id="{85000E29-7467-D3EB-AFE7-93012E817E42}"/>
                    </a:ext>
                  </a:extLst>
                </p:cNvPr>
                <p:cNvCxnSpPr>
                  <a:cxnSpLocks/>
                  <a:stCxn id="44" idx="1"/>
                </p:cNvCxnSpPr>
                <p:nvPr/>
              </p:nvCxnSpPr>
              <p:spPr>
                <a:xfrm rot="10800000">
                  <a:off x="10497701" y="5191769"/>
                  <a:ext cx="186905" cy="37678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A96B682-6A12-D84E-D771-0780FDA95CE6}"/>
                    </a:ext>
                  </a:extLst>
                </p:cNvPr>
                <p:cNvCxnSpPr>
                  <a:cxnSpLocks/>
                  <a:stCxn id="45" idx="1"/>
                </p:cNvCxnSpPr>
                <p:nvPr/>
              </p:nvCxnSpPr>
              <p:spPr>
                <a:xfrm rot="10800000">
                  <a:off x="10488056" y="5280707"/>
                  <a:ext cx="215555" cy="156276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D741B344-8DEC-81B1-9D88-9C3F972B59B0}"/>
                  </a:ext>
                </a:extLst>
              </p:cNvPr>
              <p:cNvCxnSpPr>
                <a:cxnSpLocks/>
                <a:stCxn id="4111" idx="1"/>
              </p:cNvCxnSpPr>
              <p:nvPr/>
            </p:nvCxnSpPr>
            <p:spPr>
              <a:xfrm flipH="1">
                <a:off x="2974135" y="4848423"/>
                <a:ext cx="125383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00A2AB-E269-81AD-F64A-C8178FAF45D5}"/>
                  </a:ext>
                </a:extLst>
              </p:cNvPr>
              <p:cNvSpPr txBox="1"/>
              <p:nvPr/>
            </p:nvSpPr>
            <p:spPr>
              <a:xfrm>
                <a:off x="2968637" y="4475733"/>
                <a:ext cx="1654710" cy="369332"/>
              </a:xfrm>
              <a:prstGeom prst="rect">
                <a:avLst/>
              </a:prstGeom>
              <a:noFill/>
            </p:spPr>
            <p:txBody>
              <a:bodyPr wrap="square" rtlCol="0">
                <a:spAutoFit/>
              </a:bodyPr>
              <a:lstStyle/>
              <a:p>
                <a:r>
                  <a:rPr lang="en-AU" dirty="0"/>
                  <a:t>Follow links</a:t>
                </a:r>
              </a:p>
            </p:txBody>
          </p:sp>
          <p:sp>
            <p:nvSpPr>
              <p:cNvPr id="29" name="TextBox 28">
                <a:extLst>
                  <a:ext uri="{FF2B5EF4-FFF2-40B4-BE49-F238E27FC236}">
                    <a16:creationId xmlns:a16="http://schemas.microsoft.com/office/drawing/2014/main" id="{5FCE9E24-FABD-CF67-70CE-6403CDF5C708}"/>
                  </a:ext>
                </a:extLst>
              </p:cNvPr>
              <p:cNvSpPr txBox="1"/>
              <p:nvPr/>
            </p:nvSpPr>
            <p:spPr>
              <a:xfrm>
                <a:off x="400653" y="3274336"/>
                <a:ext cx="1944934" cy="523220"/>
              </a:xfrm>
              <a:prstGeom prst="rect">
                <a:avLst/>
              </a:prstGeom>
              <a:noFill/>
            </p:spPr>
            <p:txBody>
              <a:bodyPr wrap="square" rtlCol="0">
                <a:spAutoFit/>
              </a:bodyPr>
              <a:lstStyle/>
              <a:p>
                <a:r>
                  <a:rPr lang="en-AU" sz="2800" b="1" dirty="0"/>
                  <a:t>Traceability</a:t>
                </a:r>
              </a:p>
            </p:txBody>
          </p:sp>
        </p:grpSp>
        <p:grpSp>
          <p:nvGrpSpPr>
            <p:cNvPr id="48" name="Group 47">
              <a:extLst>
                <a:ext uri="{FF2B5EF4-FFF2-40B4-BE49-F238E27FC236}">
                  <a16:creationId xmlns:a16="http://schemas.microsoft.com/office/drawing/2014/main" id="{39D51302-9F65-D405-44D5-E7C14B1A2712}"/>
                </a:ext>
              </a:extLst>
            </p:cNvPr>
            <p:cNvGrpSpPr/>
            <p:nvPr/>
          </p:nvGrpSpPr>
          <p:grpSpPr>
            <a:xfrm>
              <a:off x="7257648" y="3145736"/>
              <a:ext cx="4181130" cy="3452709"/>
              <a:chOff x="7257648" y="3145736"/>
              <a:chExt cx="4181130" cy="3452709"/>
            </a:xfrm>
          </p:grpSpPr>
          <p:grpSp>
            <p:nvGrpSpPr>
              <p:cNvPr id="49" name="Group 48">
                <a:extLst>
                  <a:ext uri="{FF2B5EF4-FFF2-40B4-BE49-F238E27FC236}">
                    <a16:creationId xmlns:a16="http://schemas.microsoft.com/office/drawing/2014/main" id="{9D1E918B-50EA-6C30-DB88-3C780546355F}"/>
                  </a:ext>
                </a:extLst>
              </p:cNvPr>
              <p:cNvGrpSpPr/>
              <p:nvPr/>
            </p:nvGrpSpPr>
            <p:grpSpPr>
              <a:xfrm>
                <a:off x="8596861" y="3712264"/>
                <a:ext cx="2735099" cy="2798544"/>
                <a:chOff x="4431881" y="2245974"/>
                <a:chExt cx="3420036" cy="4037834"/>
              </a:xfrm>
            </p:grpSpPr>
            <p:sp>
              <p:nvSpPr>
                <p:cNvPr id="54" name="Rounded Rectangle 53">
                  <a:extLst>
                    <a:ext uri="{FF2B5EF4-FFF2-40B4-BE49-F238E27FC236}">
                      <a16:creationId xmlns:a16="http://schemas.microsoft.com/office/drawing/2014/main" id="{FD3034E3-DAE7-09D7-F880-17F7CDAD7FE7}"/>
                    </a:ext>
                  </a:extLst>
                </p:cNvPr>
                <p:cNvSpPr/>
                <p:nvPr/>
              </p:nvSpPr>
              <p:spPr>
                <a:xfrm>
                  <a:off x="4431881" y="2245974"/>
                  <a:ext cx="3420036" cy="4037834"/>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55" name="Rounded Rectangle 54">
                  <a:extLst>
                    <a:ext uri="{FF2B5EF4-FFF2-40B4-BE49-F238E27FC236}">
                      <a16:creationId xmlns:a16="http://schemas.microsoft.com/office/drawing/2014/main" id="{57E3DD59-3846-ACCB-A9C0-528F5401087D}"/>
                    </a:ext>
                  </a:extLst>
                </p:cNvPr>
                <p:cNvSpPr/>
                <p:nvPr/>
              </p:nvSpPr>
              <p:spPr>
                <a:xfrm>
                  <a:off x="4937432" y="3550868"/>
                  <a:ext cx="232881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Conformity Attestation</a:t>
                  </a:r>
                </a:p>
              </p:txBody>
            </p:sp>
            <p:sp>
              <p:nvSpPr>
                <p:cNvPr id="56" name="Rounded Rectangle 55">
                  <a:extLst>
                    <a:ext uri="{FF2B5EF4-FFF2-40B4-BE49-F238E27FC236}">
                      <a16:creationId xmlns:a16="http://schemas.microsoft.com/office/drawing/2014/main" id="{2469C5B1-85FD-A98D-ACB2-E24BCED196A9}"/>
                    </a:ext>
                  </a:extLst>
                </p:cNvPr>
                <p:cNvSpPr/>
                <p:nvPr/>
              </p:nvSpPr>
              <p:spPr>
                <a:xfrm>
                  <a:off x="5275407" y="3961618"/>
                  <a:ext cx="1990839"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Assessment Body</a:t>
                  </a:r>
                </a:p>
              </p:txBody>
            </p:sp>
            <p:sp>
              <p:nvSpPr>
                <p:cNvPr id="57" name="Rounded Rectangle 56">
                  <a:extLst>
                    <a:ext uri="{FF2B5EF4-FFF2-40B4-BE49-F238E27FC236}">
                      <a16:creationId xmlns:a16="http://schemas.microsoft.com/office/drawing/2014/main" id="{98B7F61A-8441-0FA9-B237-B2BE5ECB274C}"/>
                    </a:ext>
                  </a:extLst>
                </p:cNvPr>
                <p:cNvSpPr/>
                <p:nvPr/>
              </p:nvSpPr>
              <p:spPr>
                <a:xfrm>
                  <a:off x="5285599" y="2667498"/>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Accreditation</a:t>
                  </a:r>
                </a:p>
              </p:txBody>
            </p:sp>
            <p:sp>
              <p:nvSpPr>
                <p:cNvPr id="58" name="Rounded Rectangle 57">
                  <a:extLst>
                    <a:ext uri="{FF2B5EF4-FFF2-40B4-BE49-F238E27FC236}">
                      <a16:creationId xmlns:a16="http://schemas.microsoft.com/office/drawing/2014/main" id="{6FB9C3C7-631E-D6B5-429C-28B07195FCB9}"/>
                    </a:ext>
                  </a:extLst>
                </p:cNvPr>
                <p:cNvSpPr/>
                <p:nvPr/>
              </p:nvSpPr>
              <p:spPr>
                <a:xfrm>
                  <a:off x="5285598" y="3107054"/>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Scheme or Regulation</a:t>
                  </a:r>
                </a:p>
              </p:txBody>
            </p:sp>
            <p:sp>
              <p:nvSpPr>
                <p:cNvPr id="59" name="TextBox 58">
                  <a:extLst>
                    <a:ext uri="{FF2B5EF4-FFF2-40B4-BE49-F238E27FC236}">
                      <a16:creationId xmlns:a16="http://schemas.microsoft.com/office/drawing/2014/main" id="{F6AF5AA9-D304-1DE8-15CA-640E5456B8A6}"/>
                    </a:ext>
                  </a:extLst>
                </p:cNvPr>
                <p:cNvSpPr txBox="1"/>
                <p:nvPr/>
              </p:nvSpPr>
              <p:spPr>
                <a:xfrm>
                  <a:off x="4465672" y="2272324"/>
                  <a:ext cx="3326802" cy="479960"/>
                </a:xfrm>
                <a:prstGeom prst="rect">
                  <a:avLst/>
                </a:prstGeom>
                <a:noFill/>
              </p:spPr>
              <p:txBody>
                <a:bodyPr wrap="none" rtlCol="0">
                  <a:spAutoFit/>
                </a:bodyPr>
                <a:lstStyle/>
                <a:p>
                  <a:pPr algn="ctr"/>
                  <a:r>
                    <a:rPr lang="en-AU" sz="1600" b="1" dirty="0">
                      <a:solidFill>
                        <a:schemeClr val="bg1"/>
                      </a:solidFill>
                    </a:rPr>
                    <a:t>Digital Conformity Credential</a:t>
                  </a:r>
                </a:p>
              </p:txBody>
            </p:sp>
            <p:cxnSp>
              <p:nvCxnSpPr>
                <p:cNvPr id="60" name="Elbow Connector 59">
                  <a:extLst>
                    <a:ext uri="{FF2B5EF4-FFF2-40B4-BE49-F238E27FC236}">
                      <a16:creationId xmlns:a16="http://schemas.microsoft.com/office/drawing/2014/main" id="{93012DCF-E2B8-8218-5CAF-CFC0EAF62473}"/>
                    </a:ext>
                  </a:extLst>
                </p:cNvPr>
                <p:cNvCxnSpPr>
                  <a:cxnSpLocks/>
                  <a:stCxn id="57" idx="1"/>
                </p:cNvCxnSpPr>
                <p:nvPr/>
              </p:nvCxnSpPr>
              <p:spPr>
                <a:xfrm rot="10800000" flipV="1">
                  <a:off x="5089048" y="2832272"/>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061E9AB-F4A4-4B4D-592D-A79C2C81B875}"/>
                    </a:ext>
                  </a:extLst>
                </p:cNvPr>
                <p:cNvCxnSpPr>
                  <a:cxnSpLocks/>
                  <a:stCxn id="58" idx="1"/>
                </p:cNvCxnSpPr>
                <p:nvPr/>
              </p:nvCxnSpPr>
              <p:spPr>
                <a:xfrm rot="10800000" flipV="1">
                  <a:off x="5089046" y="3271829"/>
                  <a:ext cx="196552" cy="32954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FAC0FB3B-9252-67F6-2AAB-D2EA55B13E56}"/>
                    </a:ext>
                  </a:extLst>
                </p:cNvPr>
                <p:cNvCxnSpPr>
                  <a:cxnSpLocks/>
                  <a:stCxn id="56" idx="1"/>
                </p:cNvCxnSpPr>
                <p:nvPr/>
              </p:nvCxnSpPr>
              <p:spPr>
                <a:xfrm rot="10800000">
                  <a:off x="5074270" y="3798853"/>
                  <a:ext cx="201136" cy="327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F2B3D792-A91A-1825-82E3-5D84B5F50269}"/>
                    </a:ext>
                  </a:extLst>
                </p:cNvPr>
                <p:cNvCxnSpPr>
                  <a:cxnSpLocks/>
                  <a:stCxn id="4099" idx="1"/>
                </p:cNvCxnSpPr>
                <p:nvPr/>
              </p:nvCxnSpPr>
              <p:spPr>
                <a:xfrm rot="10800000">
                  <a:off x="5074270" y="4816549"/>
                  <a:ext cx="225953" cy="109888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6" name="Elbow Connector 4095">
                  <a:extLst>
                    <a:ext uri="{FF2B5EF4-FFF2-40B4-BE49-F238E27FC236}">
                      <a16:creationId xmlns:a16="http://schemas.microsoft.com/office/drawing/2014/main" id="{CA8B0A37-5EBA-0BC1-5021-30791A3BF6B9}"/>
                    </a:ext>
                  </a:extLst>
                </p:cNvPr>
                <p:cNvCxnSpPr>
                  <a:cxnSpLocks/>
                  <a:stCxn id="4101" idx="1"/>
                </p:cNvCxnSpPr>
                <p:nvPr/>
              </p:nvCxnSpPr>
              <p:spPr>
                <a:xfrm rot="10800000">
                  <a:off x="5103470" y="4782444"/>
                  <a:ext cx="201135" cy="2499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7" name="Elbow Connector 4096">
                  <a:extLst>
                    <a:ext uri="{FF2B5EF4-FFF2-40B4-BE49-F238E27FC236}">
                      <a16:creationId xmlns:a16="http://schemas.microsoft.com/office/drawing/2014/main" id="{DB503136-64F9-F789-ABF7-D8399303AF84}"/>
                    </a:ext>
                  </a:extLst>
                </p:cNvPr>
                <p:cNvCxnSpPr>
                  <a:cxnSpLocks/>
                  <a:stCxn id="4103" idx="1"/>
                  <a:endCxn id="55" idx="1"/>
                </p:cNvCxnSpPr>
                <p:nvPr/>
              </p:nvCxnSpPr>
              <p:spPr>
                <a:xfrm rot="10800000">
                  <a:off x="4937433" y="3715642"/>
                  <a:ext cx="26994" cy="854932"/>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98" name="Rounded Rectangle 4097">
                  <a:extLst>
                    <a:ext uri="{FF2B5EF4-FFF2-40B4-BE49-F238E27FC236}">
                      <a16:creationId xmlns:a16="http://schemas.microsoft.com/office/drawing/2014/main" id="{96C62040-C148-A0E1-9A90-767A9667F8A1}"/>
                    </a:ext>
                  </a:extLst>
                </p:cNvPr>
                <p:cNvSpPr/>
                <p:nvPr/>
              </p:nvSpPr>
              <p:spPr>
                <a:xfrm>
                  <a:off x="5369226" y="581094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100" i="1" dirty="0">
                    <a:solidFill>
                      <a:schemeClr val="accent6">
                        <a:lumMod val="50000"/>
                      </a:schemeClr>
                    </a:solidFill>
                  </a:endParaRPr>
                </a:p>
              </p:txBody>
            </p:sp>
            <p:sp>
              <p:nvSpPr>
                <p:cNvPr id="4099" name="Rounded Rectangle 4098">
                  <a:extLst>
                    <a:ext uri="{FF2B5EF4-FFF2-40B4-BE49-F238E27FC236}">
                      <a16:creationId xmlns:a16="http://schemas.microsoft.com/office/drawing/2014/main" id="{54305549-6B1D-E27A-5012-373AE17CB22F}"/>
                    </a:ext>
                  </a:extLst>
                </p:cNvPr>
                <p:cNvSpPr/>
                <p:nvPr/>
              </p:nvSpPr>
              <p:spPr>
                <a:xfrm>
                  <a:off x="5300222" y="575065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Assessed values</a:t>
                  </a:r>
                </a:p>
              </p:txBody>
            </p:sp>
            <p:sp>
              <p:nvSpPr>
                <p:cNvPr id="4100" name="Rounded Rectangle 4099">
                  <a:extLst>
                    <a:ext uri="{FF2B5EF4-FFF2-40B4-BE49-F238E27FC236}">
                      <a16:creationId xmlns:a16="http://schemas.microsoft.com/office/drawing/2014/main" id="{02A9541B-CF46-DADC-4551-79F5EEB88B06}"/>
                    </a:ext>
                  </a:extLst>
                </p:cNvPr>
                <p:cNvSpPr/>
                <p:nvPr/>
              </p:nvSpPr>
              <p:spPr>
                <a:xfrm>
                  <a:off x="5367520" y="4938044"/>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100" i="1" dirty="0">
                    <a:solidFill>
                      <a:schemeClr val="accent6">
                        <a:lumMod val="50000"/>
                      </a:schemeClr>
                    </a:solidFill>
                  </a:endParaRPr>
                </a:p>
              </p:txBody>
            </p:sp>
            <p:sp>
              <p:nvSpPr>
                <p:cNvPr id="4101" name="Rounded Rectangle 4100">
                  <a:extLst>
                    <a:ext uri="{FF2B5EF4-FFF2-40B4-BE49-F238E27FC236}">
                      <a16:creationId xmlns:a16="http://schemas.microsoft.com/office/drawing/2014/main" id="{17865E74-FE0E-C2B7-5EED-217C46C68A57}"/>
                    </a:ext>
                  </a:extLst>
                </p:cNvPr>
                <p:cNvSpPr/>
                <p:nvPr/>
              </p:nvSpPr>
              <p:spPr>
                <a:xfrm>
                  <a:off x="5304604" y="486760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Products / Facilities</a:t>
                  </a:r>
                </a:p>
              </p:txBody>
            </p:sp>
            <p:sp>
              <p:nvSpPr>
                <p:cNvPr id="4102" name="Rounded Rectangle 4101">
                  <a:extLst>
                    <a:ext uri="{FF2B5EF4-FFF2-40B4-BE49-F238E27FC236}">
                      <a16:creationId xmlns:a16="http://schemas.microsoft.com/office/drawing/2014/main" id="{EA0839A4-76A5-526F-FC9E-C4540D5290B6}"/>
                    </a:ext>
                  </a:extLst>
                </p:cNvPr>
                <p:cNvSpPr/>
                <p:nvPr/>
              </p:nvSpPr>
              <p:spPr>
                <a:xfrm>
                  <a:off x="5025615" y="4471722"/>
                  <a:ext cx="2314227"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100" i="1" dirty="0">
                    <a:solidFill>
                      <a:schemeClr val="accent6">
                        <a:lumMod val="50000"/>
                      </a:schemeClr>
                    </a:solidFill>
                  </a:endParaRPr>
                </a:p>
              </p:txBody>
            </p:sp>
            <p:sp>
              <p:nvSpPr>
                <p:cNvPr id="4103" name="Rounded Rectangle 4102">
                  <a:extLst>
                    <a:ext uri="{FF2B5EF4-FFF2-40B4-BE49-F238E27FC236}">
                      <a16:creationId xmlns:a16="http://schemas.microsoft.com/office/drawing/2014/main" id="{C1B9CFFC-5163-84E5-DBB6-BF663750824D}"/>
                    </a:ext>
                  </a:extLst>
                </p:cNvPr>
                <p:cNvSpPr/>
                <p:nvPr/>
              </p:nvSpPr>
              <p:spPr>
                <a:xfrm>
                  <a:off x="4964426" y="4405799"/>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Conformity Assessment</a:t>
                  </a:r>
                </a:p>
              </p:txBody>
            </p:sp>
            <p:cxnSp>
              <p:nvCxnSpPr>
                <p:cNvPr id="4104" name="Elbow Connector 4103">
                  <a:extLst>
                    <a:ext uri="{FF2B5EF4-FFF2-40B4-BE49-F238E27FC236}">
                      <a16:creationId xmlns:a16="http://schemas.microsoft.com/office/drawing/2014/main" id="{5B656719-89C8-5051-47D3-93E4766DD443}"/>
                    </a:ext>
                  </a:extLst>
                </p:cNvPr>
                <p:cNvCxnSpPr>
                  <a:cxnSpLocks/>
                  <a:stCxn id="58" idx="3"/>
                  <a:endCxn id="4106" idx="3"/>
                </p:cNvCxnSpPr>
                <p:nvPr/>
              </p:nvCxnSpPr>
              <p:spPr>
                <a:xfrm>
                  <a:off x="7266246" y="3271829"/>
                  <a:ext cx="19925" cy="2206611"/>
                </a:xfrm>
                <a:prstGeom prst="bentConnector3">
                  <a:avLst>
                    <a:gd name="adj1" fmla="val 124730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105" name="Rounded Rectangle 4104">
                  <a:extLst>
                    <a:ext uri="{FF2B5EF4-FFF2-40B4-BE49-F238E27FC236}">
                      <a16:creationId xmlns:a16="http://schemas.microsoft.com/office/drawing/2014/main" id="{B842F967-9DE0-FE99-5EFE-E9F3311FBA2C}"/>
                    </a:ext>
                  </a:extLst>
                </p:cNvPr>
                <p:cNvSpPr/>
                <p:nvPr/>
              </p:nvSpPr>
              <p:spPr>
                <a:xfrm>
                  <a:off x="5370656" y="538411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100" i="1" dirty="0">
                    <a:solidFill>
                      <a:schemeClr val="accent6">
                        <a:lumMod val="50000"/>
                      </a:schemeClr>
                    </a:solidFill>
                  </a:endParaRPr>
                </a:p>
              </p:txBody>
            </p:sp>
            <p:sp>
              <p:nvSpPr>
                <p:cNvPr id="4106" name="Rounded Rectangle 4105">
                  <a:extLst>
                    <a:ext uri="{FF2B5EF4-FFF2-40B4-BE49-F238E27FC236}">
                      <a16:creationId xmlns:a16="http://schemas.microsoft.com/office/drawing/2014/main" id="{85E3ECFC-FB65-EDC1-7CEB-AC43FCC230EF}"/>
                    </a:ext>
                  </a:extLst>
                </p:cNvPr>
                <p:cNvSpPr/>
                <p:nvPr/>
              </p:nvSpPr>
              <p:spPr>
                <a:xfrm>
                  <a:off x="5307740" y="5313666"/>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accent6">
                          <a:lumMod val="50000"/>
                        </a:schemeClr>
                      </a:solidFill>
                    </a:rPr>
                    <a:t>Criteria / Metrics</a:t>
                  </a:r>
                </a:p>
              </p:txBody>
            </p:sp>
            <p:cxnSp>
              <p:nvCxnSpPr>
                <p:cNvPr id="4107" name="Elbow Connector 4106">
                  <a:extLst>
                    <a:ext uri="{FF2B5EF4-FFF2-40B4-BE49-F238E27FC236}">
                      <a16:creationId xmlns:a16="http://schemas.microsoft.com/office/drawing/2014/main" id="{A81C1AD0-2E9A-92AA-8866-97A395EA4F75}"/>
                    </a:ext>
                  </a:extLst>
                </p:cNvPr>
                <p:cNvCxnSpPr>
                  <a:cxnSpLocks/>
                  <a:stCxn id="4106" idx="1"/>
                </p:cNvCxnSpPr>
                <p:nvPr/>
              </p:nvCxnSpPr>
              <p:spPr>
                <a:xfrm rot="10800000">
                  <a:off x="5092280" y="4756362"/>
                  <a:ext cx="215460" cy="72207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0" name="Picture 6" descr="Digital Certificate Icon Vector Images (over 8,400)">
                <a:extLst>
                  <a:ext uri="{FF2B5EF4-FFF2-40B4-BE49-F238E27FC236}">
                    <a16:creationId xmlns:a16="http://schemas.microsoft.com/office/drawing/2014/main" id="{7DBA0489-6030-FBF4-D226-F47465C89BC0}"/>
                  </a:ext>
                </a:extLst>
              </p:cNvPr>
              <p:cNvPicPr>
                <a:picLocks noChangeAspect="1" noChangeArrowheads="1"/>
              </p:cNvPicPr>
              <p:nvPr/>
            </p:nvPicPr>
            <p:blipFill rotWithShape="1">
              <a:blip r:embed="rId8">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11061650" y="6227572"/>
                <a:ext cx="377128" cy="370873"/>
              </a:xfrm>
              <a:prstGeom prst="ellipse">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EC76EAA4-BF95-192D-DF91-6086C3BA8509}"/>
                  </a:ext>
                </a:extLst>
              </p:cNvPr>
              <p:cNvCxnSpPr>
                <a:cxnSpLocks/>
                <a:stCxn id="4111" idx="3"/>
              </p:cNvCxnSpPr>
              <p:nvPr/>
            </p:nvCxnSpPr>
            <p:spPr>
              <a:xfrm>
                <a:off x="7257648" y="4848423"/>
                <a:ext cx="133921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C2396F8-9091-4E30-52DD-D402AA29229B}"/>
                  </a:ext>
                </a:extLst>
              </p:cNvPr>
              <p:cNvSpPr txBox="1"/>
              <p:nvPr/>
            </p:nvSpPr>
            <p:spPr>
              <a:xfrm>
                <a:off x="7270333" y="4460419"/>
                <a:ext cx="1654710" cy="369332"/>
              </a:xfrm>
              <a:prstGeom prst="rect">
                <a:avLst/>
              </a:prstGeom>
              <a:noFill/>
            </p:spPr>
            <p:txBody>
              <a:bodyPr wrap="square" rtlCol="0">
                <a:spAutoFit/>
              </a:bodyPr>
              <a:lstStyle/>
              <a:p>
                <a:r>
                  <a:rPr lang="en-AU" dirty="0"/>
                  <a:t>Follow links</a:t>
                </a:r>
              </a:p>
            </p:txBody>
          </p:sp>
          <p:sp>
            <p:nvSpPr>
              <p:cNvPr id="53" name="TextBox 52">
                <a:extLst>
                  <a:ext uri="{FF2B5EF4-FFF2-40B4-BE49-F238E27FC236}">
                    <a16:creationId xmlns:a16="http://schemas.microsoft.com/office/drawing/2014/main" id="{268031C2-720F-BAFB-6190-048C405184CF}"/>
                  </a:ext>
                </a:extLst>
              </p:cNvPr>
              <p:cNvSpPr txBox="1"/>
              <p:nvPr/>
            </p:nvSpPr>
            <p:spPr>
              <a:xfrm>
                <a:off x="8368537" y="3145736"/>
                <a:ext cx="1028596" cy="584775"/>
              </a:xfrm>
              <a:prstGeom prst="rect">
                <a:avLst/>
              </a:prstGeom>
              <a:noFill/>
            </p:spPr>
            <p:txBody>
              <a:bodyPr wrap="square" rtlCol="0">
                <a:spAutoFit/>
              </a:bodyPr>
              <a:lstStyle/>
              <a:p>
                <a:r>
                  <a:rPr lang="en-AU" sz="3200" b="1" dirty="0"/>
                  <a:t>Trust</a:t>
                </a:r>
              </a:p>
            </p:txBody>
          </p:sp>
        </p:grpSp>
        <p:grpSp>
          <p:nvGrpSpPr>
            <p:cNvPr id="4108" name="Group 4107">
              <a:extLst>
                <a:ext uri="{FF2B5EF4-FFF2-40B4-BE49-F238E27FC236}">
                  <a16:creationId xmlns:a16="http://schemas.microsoft.com/office/drawing/2014/main" id="{439F73D2-03EF-6E61-DFDD-8F6AA0E0F2E3}"/>
                </a:ext>
              </a:extLst>
            </p:cNvPr>
            <p:cNvGrpSpPr/>
            <p:nvPr/>
          </p:nvGrpSpPr>
          <p:grpSpPr>
            <a:xfrm>
              <a:off x="3799678" y="2746268"/>
              <a:ext cx="3686294" cy="3851363"/>
              <a:chOff x="3799678" y="2746268"/>
              <a:chExt cx="3686294" cy="3851363"/>
            </a:xfrm>
          </p:grpSpPr>
          <p:grpSp>
            <p:nvGrpSpPr>
              <p:cNvPr id="4109" name="Group 4108">
                <a:extLst>
                  <a:ext uri="{FF2B5EF4-FFF2-40B4-BE49-F238E27FC236}">
                    <a16:creationId xmlns:a16="http://schemas.microsoft.com/office/drawing/2014/main" id="{6E27AA2E-1F65-1C08-8E08-AD3E67FC85A4}"/>
                  </a:ext>
                </a:extLst>
              </p:cNvPr>
              <p:cNvGrpSpPr/>
              <p:nvPr/>
            </p:nvGrpSpPr>
            <p:grpSpPr>
              <a:xfrm>
                <a:off x="4227971" y="3247292"/>
                <a:ext cx="3258001" cy="3350339"/>
                <a:chOff x="4145910" y="2120404"/>
                <a:chExt cx="3329772" cy="4224549"/>
              </a:xfrm>
            </p:grpSpPr>
            <p:sp>
              <p:nvSpPr>
                <p:cNvPr id="4111" name="Rounded Rectangle 4110">
                  <a:extLst>
                    <a:ext uri="{FF2B5EF4-FFF2-40B4-BE49-F238E27FC236}">
                      <a16:creationId xmlns:a16="http://schemas.microsoft.com/office/drawing/2014/main" id="{4E80E102-C3FC-7914-E88F-CB738E3904A4}"/>
                    </a:ext>
                  </a:extLst>
                </p:cNvPr>
                <p:cNvSpPr/>
                <p:nvPr/>
              </p:nvSpPr>
              <p:spPr>
                <a:xfrm>
                  <a:off x="4145910" y="2120404"/>
                  <a:ext cx="3096418" cy="4037834"/>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2" name="Rounded Rectangle 4111">
                  <a:extLst>
                    <a:ext uri="{FF2B5EF4-FFF2-40B4-BE49-F238E27FC236}">
                      <a16:creationId xmlns:a16="http://schemas.microsoft.com/office/drawing/2014/main" id="{A52673CE-557B-B2B5-A9E9-D5B87B22E7FC}"/>
                    </a:ext>
                  </a:extLst>
                </p:cNvPr>
                <p:cNvSpPr/>
                <p:nvPr/>
              </p:nvSpPr>
              <p:spPr>
                <a:xfrm>
                  <a:off x="4529551" y="3425298"/>
                  <a:ext cx="232881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Product Information</a:t>
                  </a:r>
                </a:p>
              </p:txBody>
            </p:sp>
            <p:sp>
              <p:nvSpPr>
                <p:cNvPr id="4113" name="Rounded Rectangle 4112">
                  <a:extLst>
                    <a:ext uri="{FF2B5EF4-FFF2-40B4-BE49-F238E27FC236}">
                      <a16:creationId xmlns:a16="http://schemas.microsoft.com/office/drawing/2014/main" id="{5D43C488-1A1D-0D14-35E2-3C24DAE9751D}"/>
                    </a:ext>
                  </a:extLst>
                </p:cNvPr>
                <p:cNvSpPr/>
                <p:nvPr/>
              </p:nvSpPr>
              <p:spPr>
                <a:xfrm>
                  <a:off x="4867526" y="3836048"/>
                  <a:ext cx="1990839"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Provenance Data</a:t>
                  </a:r>
                </a:p>
              </p:txBody>
            </p:sp>
            <p:sp>
              <p:nvSpPr>
                <p:cNvPr id="4114" name="Rounded Rectangle 4113">
                  <a:extLst>
                    <a:ext uri="{FF2B5EF4-FFF2-40B4-BE49-F238E27FC236}">
                      <a16:creationId xmlns:a16="http://schemas.microsoft.com/office/drawing/2014/main" id="{C4FEED49-AC9F-655A-3CE0-CE54FBF95B63}"/>
                    </a:ext>
                  </a:extLst>
                </p:cNvPr>
                <p:cNvSpPr/>
                <p:nvPr/>
              </p:nvSpPr>
              <p:spPr>
                <a:xfrm>
                  <a:off x="4541959" y="5212873"/>
                  <a:ext cx="2328813"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Item/Batch Data</a:t>
                  </a:r>
                </a:p>
              </p:txBody>
            </p:sp>
            <p:sp>
              <p:nvSpPr>
                <p:cNvPr id="4115" name="Rounded Rectangle 4114">
                  <a:extLst>
                    <a:ext uri="{FF2B5EF4-FFF2-40B4-BE49-F238E27FC236}">
                      <a16:creationId xmlns:a16="http://schemas.microsoft.com/office/drawing/2014/main" id="{6500B5DC-9987-7397-DA24-0EA361A36250}"/>
                    </a:ext>
                  </a:extLst>
                </p:cNvPr>
                <p:cNvSpPr/>
                <p:nvPr/>
              </p:nvSpPr>
              <p:spPr>
                <a:xfrm>
                  <a:off x="4877718" y="2541928"/>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Organisation</a:t>
                  </a:r>
                </a:p>
              </p:txBody>
            </p:sp>
            <p:sp>
              <p:nvSpPr>
                <p:cNvPr id="4116" name="Rounded Rectangle 4115">
                  <a:extLst>
                    <a:ext uri="{FF2B5EF4-FFF2-40B4-BE49-F238E27FC236}">
                      <a16:creationId xmlns:a16="http://schemas.microsoft.com/office/drawing/2014/main" id="{C7422CC1-C690-C986-DC05-6F3F5ACBD053}"/>
                    </a:ext>
                  </a:extLst>
                </p:cNvPr>
                <p:cNvSpPr/>
                <p:nvPr/>
              </p:nvSpPr>
              <p:spPr>
                <a:xfrm>
                  <a:off x="4877717" y="2981484"/>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Facility Data</a:t>
                  </a:r>
                </a:p>
              </p:txBody>
            </p:sp>
            <p:sp>
              <p:nvSpPr>
                <p:cNvPr id="4117" name="TextBox 4116">
                  <a:extLst>
                    <a:ext uri="{FF2B5EF4-FFF2-40B4-BE49-F238E27FC236}">
                      <a16:creationId xmlns:a16="http://schemas.microsoft.com/office/drawing/2014/main" id="{F4F419E7-2538-10BC-E21E-BA4F27EB7AC2}"/>
                    </a:ext>
                  </a:extLst>
                </p:cNvPr>
                <p:cNvSpPr txBox="1"/>
                <p:nvPr/>
              </p:nvSpPr>
              <p:spPr>
                <a:xfrm>
                  <a:off x="4454569" y="2146755"/>
                  <a:ext cx="2533229" cy="457583"/>
                </a:xfrm>
                <a:prstGeom prst="rect">
                  <a:avLst/>
                </a:prstGeom>
                <a:noFill/>
              </p:spPr>
              <p:txBody>
                <a:bodyPr wrap="none" rtlCol="0">
                  <a:spAutoFit/>
                </a:bodyPr>
                <a:lstStyle/>
                <a:p>
                  <a:pPr algn="ctr"/>
                  <a:r>
                    <a:rPr lang="en-AU" b="1" dirty="0">
                      <a:solidFill>
                        <a:schemeClr val="bg1"/>
                      </a:solidFill>
                    </a:rPr>
                    <a:t>Digital Product Passport</a:t>
                  </a:r>
                </a:p>
              </p:txBody>
            </p:sp>
            <p:cxnSp>
              <p:nvCxnSpPr>
                <p:cNvPr id="4118" name="Elbow Connector 4117">
                  <a:extLst>
                    <a:ext uri="{FF2B5EF4-FFF2-40B4-BE49-F238E27FC236}">
                      <a16:creationId xmlns:a16="http://schemas.microsoft.com/office/drawing/2014/main" id="{6B289167-42C6-68F9-5DBD-E04AF084B444}"/>
                    </a:ext>
                  </a:extLst>
                </p:cNvPr>
                <p:cNvCxnSpPr>
                  <a:cxnSpLocks/>
                  <a:stCxn id="4115" idx="1"/>
                </p:cNvCxnSpPr>
                <p:nvPr/>
              </p:nvCxnSpPr>
              <p:spPr>
                <a:xfrm rot="10800000" flipV="1">
                  <a:off x="4681167" y="2706702"/>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9" name="Elbow Connector 4118">
                  <a:extLst>
                    <a:ext uri="{FF2B5EF4-FFF2-40B4-BE49-F238E27FC236}">
                      <a16:creationId xmlns:a16="http://schemas.microsoft.com/office/drawing/2014/main" id="{CAABBF7E-7316-950B-77E4-E908B991E572}"/>
                    </a:ext>
                  </a:extLst>
                </p:cNvPr>
                <p:cNvCxnSpPr>
                  <a:cxnSpLocks/>
                  <a:stCxn id="4116" idx="1"/>
                </p:cNvCxnSpPr>
                <p:nvPr/>
              </p:nvCxnSpPr>
              <p:spPr>
                <a:xfrm rot="10800000" flipV="1">
                  <a:off x="4681165" y="3146259"/>
                  <a:ext cx="196552" cy="32954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0" name="Elbow Connector 4119">
                  <a:extLst>
                    <a:ext uri="{FF2B5EF4-FFF2-40B4-BE49-F238E27FC236}">
                      <a16:creationId xmlns:a16="http://schemas.microsoft.com/office/drawing/2014/main" id="{C98D3292-D1A5-BB56-C360-CFFD566243C7}"/>
                    </a:ext>
                  </a:extLst>
                </p:cNvPr>
                <p:cNvCxnSpPr>
                  <a:cxnSpLocks/>
                  <a:stCxn id="4113" idx="1"/>
                </p:cNvCxnSpPr>
                <p:nvPr/>
              </p:nvCxnSpPr>
              <p:spPr>
                <a:xfrm rot="10800000">
                  <a:off x="4666389" y="3673283"/>
                  <a:ext cx="201136" cy="327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2" name="Elbow Connector 4121">
                  <a:extLst>
                    <a:ext uri="{FF2B5EF4-FFF2-40B4-BE49-F238E27FC236}">
                      <a16:creationId xmlns:a16="http://schemas.microsoft.com/office/drawing/2014/main" id="{0FE66317-CB49-F3FD-9A5C-3A317161AA38}"/>
                    </a:ext>
                  </a:extLst>
                </p:cNvPr>
                <p:cNvCxnSpPr>
                  <a:cxnSpLocks/>
                  <a:stCxn id="4114" idx="1"/>
                  <a:endCxn id="4112" idx="1"/>
                </p:cNvCxnSpPr>
                <p:nvPr/>
              </p:nvCxnSpPr>
              <p:spPr>
                <a:xfrm rot="10800000">
                  <a:off x="4529551" y="3590072"/>
                  <a:ext cx="12408" cy="1787576"/>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3" name="Elbow Connector 4122">
                  <a:extLst>
                    <a:ext uri="{FF2B5EF4-FFF2-40B4-BE49-F238E27FC236}">
                      <a16:creationId xmlns:a16="http://schemas.microsoft.com/office/drawing/2014/main" id="{0DB7BA1E-EE8F-81D7-149A-2E40F439D79F}"/>
                    </a:ext>
                  </a:extLst>
                </p:cNvPr>
                <p:cNvCxnSpPr>
                  <a:cxnSpLocks/>
                  <a:stCxn id="4127" idx="1"/>
                </p:cNvCxnSpPr>
                <p:nvPr/>
              </p:nvCxnSpPr>
              <p:spPr>
                <a:xfrm rot="10800000">
                  <a:off x="4690808" y="5460318"/>
                  <a:ext cx="201534" cy="32954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4" name="Elbow Connector 4123">
                  <a:extLst>
                    <a:ext uri="{FF2B5EF4-FFF2-40B4-BE49-F238E27FC236}">
                      <a16:creationId xmlns:a16="http://schemas.microsoft.com/office/drawing/2014/main" id="{E6C13AF8-9C1E-C7C8-40A0-CB0CC5D8F54B}"/>
                    </a:ext>
                  </a:extLst>
                </p:cNvPr>
                <p:cNvCxnSpPr>
                  <a:cxnSpLocks/>
                  <a:stCxn id="4129" idx="1"/>
                </p:cNvCxnSpPr>
                <p:nvPr/>
              </p:nvCxnSpPr>
              <p:spPr>
                <a:xfrm rot="10800000">
                  <a:off x="4695589" y="4656874"/>
                  <a:ext cx="201135" cy="2499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5" name="Elbow Connector 4124">
                  <a:extLst>
                    <a:ext uri="{FF2B5EF4-FFF2-40B4-BE49-F238E27FC236}">
                      <a16:creationId xmlns:a16="http://schemas.microsoft.com/office/drawing/2014/main" id="{22C9C525-9C84-C39B-AEA3-478738D696C0}"/>
                    </a:ext>
                  </a:extLst>
                </p:cNvPr>
                <p:cNvCxnSpPr>
                  <a:cxnSpLocks/>
                  <a:stCxn id="4131" idx="1"/>
                  <a:endCxn id="4112" idx="1"/>
                </p:cNvCxnSpPr>
                <p:nvPr/>
              </p:nvCxnSpPr>
              <p:spPr>
                <a:xfrm rot="10800000">
                  <a:off x="4529552" y="3590072"/>
                  <a:ext cx="26994" cy="854932"/>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126" name="Rounded Rectangle 4125">
                  <a:extLst>
                    <a:ext uri="{FF2B5EF4-FFF2-40B4-BE49-F238E27FC236}">
                      <a16:creationId xmlns:a16="http://schemas.microsoft.com/office/drawing/2014/main" id="{8BA8E407-6050-DBE4-A64B-402A9D85D096}"/>
                    </a:ext>
                  </a:extLst>
                </p:cNvPr>
                <p:cNvSpPr/>
                <p:nvPr/>
              </p:nvSpPr>
              <p:spPr>
                <a:xfrm>
                  <a:off x="4961345" y="568537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4127" name="Rounded Rectangle 4126">
                  <a:extLst>
                    <a:ext uri="{FF2B5EF4-FFF2-40B4-BE49-F238E27FC236}">
                      <a16:creationId xmlns:a16="http://schemas.microsoft.com/office/drawing/2014/main" id="{8C63B01D-2CE4-5DCF-9905-C93E92F7E1E7}"/>
                    </a:ext>
                  </a:extLst>
                </p:cNvPr>
                <p:cNvSpPr/>
                <p:nvPr/>
              </p:nvSpPr>
              <p:spPr>
                <a:xfrm>
                  <a:off x="4892341" y="562508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Traceability Events</a:t>
                  </a:r>
                </a:p>
              </p:txBody>
            </p:sp>
            <p:sp>
              <p:nvSpPr>
                <p:cNvPr id="4128" name="Rounded Rectangle 4127">
                  <a:extLst>
                    <a:ext uri="{FF2B5EF4-FFF2-40B4-BE49-F238E27FC236}">
                      <a16:creationId xmlns:a16="http://schemas.microsoft.com/office/drawing/2014/main" id="{C30B277C-CEE3-A098-8DF8-9697D44BB2FF}"/>
                    </a:ext>
                  </a:extLst>
                </p:cNvPr>
                <p:cNvSpPr/>
                <p:nvPr/>
              </p:nvSpPr>
              <p:spPr>
                <a:xfrm>
                  <a:off x="4959639" y="4812474"/>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4129" name="Rounded Rectangle 4128">
                  <a:extLst>
                    <a:ext uri="{FF2B5EF4-FFF2-40B4-BE49-F238E27FC236}">
                      <a16:creationId xmlns:a16="http://schemas.microsoft.com/office/drawing/2014/main" id="{B5DAA343-D4EA-07D0-1444-BB8ED816E5A5}"/>
                    </a:ext>
                  </a:extLst>
                </p:cNvPr>
                <p:cNvSpPr/>
                <p:nvPr/>
              </p:nvSpPr>
              <p:spPr>
                <a:xfrm>
                  <a:off x="4896723" y="474203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ESG Metric Value</a:t>
                  </a:r>
                </a:p>
              </p:txBody>
            </p:sp>
            <p:sp>
              <p:nvSpPr>
                <p:cNvPr id="4130" name="Rounded Rectangle 4129">
                  <a:extLst>
                    <a:ext uri="{FF2B5EF4-FFF2-40B4-BE49-F238E27FC236}">
                      <a16:creationId xmlns:a16="http://schemas.microsoft.com/office/drawing/2014/main" id="{AD8EE3DA-6A19-8A89-9E04-C44F8B666F60}"/>
                    </a:ext>
                  </a:extLst>
                </p:cNvPr>
                <p:cNvSpPr/>
                <p:nvPr/>
              </p:nvSpPr>
              <p:spPr>
                <a:xfrm>
                  <a:off x="4617734" y="4346152"/>
                  <a:ext cx="2314227"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4131" name="Rounded Rectangle 4130">
                  <a:extLst>
                    <a:ext uri="{FF2B5EF4-FFF2-40B4-BE49-F238E27FC236}">
                      <a16:creationId xmlns:a16="http://schemas.microsoft.com/office/drawing/2014/main" id="{7A6FE743-E35E-A84D-9D8C-3958C451C52E}"/>
                    </a:ext>
                  </a:extLst>
                </p:cNvPr>
                <p:cNvSpPr/>
                <p:nvPr/>
              </p:nvSpPr>
              <p:spPr>
                <a:xfrm>
                  <a:off x="4556545" y="4280229"/>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Sustainability Claims</a:t>
                  </a:r>
                </a:p>
              </p:txBody>
            </p:sp>
            <p:cxnSp>
              <p:nvCxnSpPr>
                <p:cNvPr id="4132" name="Elbow Connector 4131">
                  <a:extLst>
                    <a:ext uri="{FF2B5EF4-FFF2-40B4-BE49-F238E27FC236}">
                      <a16:creationId xmlns:a16="http://schemas.microsoft.com/office/drawing/2014/main" id="{B6BB40D4-404B-FBE3-FA15-9FEC7F0805B6}"/>
                    </a:ext>
                  </a:extLst>
                </p:cNvPr>
                <p:cNvCxnSpPr>
                  <a:cxnSpLocks/>
                </p:cNvCxnSpPr>
                <p:nvPr/>
              </p:nvCxnSpPr>
              <p:spPr>
                <a:xfrm>
                  <a:off x="6865055" y="3182491"/>
                  <a:ext cx="66906" cy="1240606"/>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33" name="Picture 6" descr="Digital Certificate Icon Vector Images (over 8,400)">
                  <a:extLst>
                    <a:ext uri="{FF2B5EF4-FFF2-40B4-BE49-F238E27FC236}">
                      <a16:creationId xmlns:a16="http://schemas.microsoft.com/office/drawing/2014/main" id="{483CB63A-1E47-970A-5003-BF2D81EA3E9D}"/>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6955167" y="5823987"/>
                  <a:ext cx="520515" cy="520966"/>
                </a:xfrm>
                <a:prstGeom prst="ellipse">
                  <a:avLst/>
                </a:prstGeom>
                <a:noFill/>
                <a:extLst>
                  <a:ext uri="{909E8E84-426E-40DD-AFC4-6F175D3DCCD1}">
                    <a14:hiddenFill xmlns:a14="http://schemas.microsoft.com/office/drawing/2010/main">
                      <a:solidFill>
                        <a:srgbClr val="FFFFFF"/>
                      </a:solidFill>
                    </a14:hiddenFill>
                  </a:ext>
                </a:extLst>
              </p:spPr>
            </p:pic>
          </p:grpSp>
          <p:sp>
            <p:nvSpPr>
              <p:cNvPr id="4110" name="TextBox 4109">
                <a:extLst>
                  <a:ext uri="{FF2B5EF4-FFF2-40B4-BE49-F238E27FC236}">
                    <a16:creationId xmlns:a16="http://schemas.microsoft.com/office/drawing/2014/main" id="{8BE79D42-FFCD-E1AB-94FE-7DA059166EEC}"/>
                  </a:ext>
                </a:extLst>
              </p:cNvPr>
              <p:cNvSpPr txBox="1"/>
              <p:nvPr/>
            </p:nvSpPr>
            <p:spPr>
              <a:xfrm>
                <a:off x="3799678" y="2746268"/>
                <a:ext cx="2246551" cy="523220"/>
              </a:xfrm>
              <a:prstGeom prst="rect">
                <a:avLst/>
              </a:prstGeom>
              <a:noFill/>
            </p:spPr>
            <p:txBody>
              <a:bodyPr wrap="square" rtlCol="0">
                <a:spAutoFit/>
              </a:bodyPr>
              <a:lstStyle/>
              <a:p>
                <a:r>
                  <a:rPr lang="en-AU" sz="2800" b="1" dirty="0"/>
                  <a:t>Transparency</a:t>
                </a:r>
              </a:p>
            </p:txBody>
          </p:sp>
        </p:grpSp>
      </p:grpSp>
      <p:sp>
        <p:nvSpPr>
          <p:cNvPr id="4134" name="TextBox 4133">
            <a:extLst>
              <a:ext uri="{FF2B5EF4-FFF2-40B4-BE49-F238E27FC236}">
                <a16:creationId xmlns:a16="http://schemas.microsoft.com/office/drawing/2014/main" id="{FA0CD45D-21BF-B8AF-98A4-C154F73AC0BD}"/>
              </a:ext>
            </a:extLst>
          </p:cNvPr>
          <p:cNvSpPr txBox="1"/>
          <p:nvPr/>
        </p:nvSpPr>
        <p:spPr>
          <a:xfrm>
            <a:off x="488414" y="1037118"/>
            <a:ext cx="11526026" cy="830997"/>
          </a:xfrm>
          <a:prstGeom prst="rect">
            <a:avLst/>
          </a:prstGeom>
          <a:noFill/>
        </p:spPr>
        <p:txBody>
          <a:bodyPr wrap="square" rtlCol="0">
            <a:spAutoFit/>
          </a:bodyPr>
          <a:lstStyle/>
          <a:p>
            <a:r>
              <a:rPr lang="en-AU" sz="2400" dirty="0"/>
              <a:t>Issue a DPP for each product you ship and optionally attach conformity credentials and traceability events. Make the data discoverable from the product ID. </a:t>
            </a:r>
          </a:p>
        </p:txBody>
      </p:sp>
    </p:spTree>
    <p:extLst>
      <p:ext uri="{BB962C8B-B14F-4D97-AF65-F5344CB8AC3E}">
        <p14:creationId xmlns:p14="http://schemas.microsoft.com/office/powerpoint/2010/main" val="1066224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5FE1CB3-AA96-EAF4-9C6E-927B50DA72A4}"/>
              </a:ext>
            </a:extLst>
          </p:cNvPr>
          <p:cNvPicPr>
            <a:picLocks noChangeAspect="1"/>
          </p:cNvPicPr>
          <p:nvPr/>
        </p:nvPicPr>
        <p:blipFill>
          <a:blip r:embed="rId3"/>
          <a:stretch>
            <a:fillRect/>
          </a:stretch>
        </p:blipFill>
        <p:spPr>
          <a:xfrm>
            <a:off x="16512669" y="5725361"/>
            <a:ext cx="70067" cy="70067"/>
          </a:xfrm>
          <a:prstGeom prst="rect">
            <a:avLst/>
          </a:prstGeom>
        </p:spPr>
      </p:pic>
      <p:grpSp>
        <p:nvGrpSpPr>
          <p:cNvPr id="2" name="Group 1">
            <a:extLst>
              <a:ext uri="{FF2B5EF4-FFF2-40B4-BE49-F238E27FC236}">
                <a16:creationId xmlns:a16="http://schemas.microsoft.com/office/drawing/2014/main" id="{7D15E645-8971-822B-4FC3-C965FF79F575}"/>
              </a:ext>
            </a:extLst>
          </p:cNvPr>
          <p:cNvGrpSpPr/>
          <p:nvPr/>
        </p:nvGrpSpPr>
        <p:grpSpPr>
          <a:xfrm>
            <a:off x="275573" y="977029"/>
            <a:ext cx="11640608" cy="5761223"/>
            <a:chOff x="-110871" y="48167"/>
            <a:chExt cx="12027052" cy="6690086"/>
          </a:xfrm>
        </p:grpSpPr>
        <p:cxnSp>
          <p:nvCxnSpPr>
            <p:cNvPr id="51" name="Straight Connector 50">
              <a:extLst>
                <a:ext uri="{FF2B5EF4-FFF2-40B4-BE49-F238E27FC236}">
                  <a16:creationId xmlns:a16="http://schemas.microsoft.com/office/drawing/2014/main" id="{E7D2E6C8-A61C-D104-A2C0-9C14D2790FEF}"/>
                </a:ext>
              </a:extLst>
            </p:cNvPr>
            <p:cNvCxnSpPr>
              <a:cxnSpLocks/>
            </p:cNvCxnSpPr>
            <p:nvPr/>
          </p:nvCxnSpPr>
          <p:spPr>
            <a:xfrm>
              <a:off x="1029382" y="2412537"/>
              <a:ext cx="0" cy="134317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4E460F-C6D1-FE9D-5B40-F9BF0DE9A942}"/>
                </a:ext>
              </a:extLst>
            </p:cNvPr>
            <p:cNvCxnSpPr>
              <a:cxnSpLocks/>
            </p:cNvCxnSpPr>
            <p:nvPr/>
          </p:nvCxnSpPr>
          <p:spPr>
            <a:xfrm>
              <a:off x="934014" y="4917260"/>
              <a:ext cx="0" cy="134317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4" descr="Chemical Plant 2 icon - Free vector (SVG) - Free PNG - Copyicon.com">
              <a:extLst>
                <a:ext uri="{FF2B5EF4-FFF2-40B4-BE49-F238E27FC236}">
                  <a16:creationId xmlns:a16="http://schemas.microsoft.com/office/drawing/2014/main" id="{B96CFD4D-4B47-A91F-5124-E9EBC2E22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434" y="1714813"/>
              <a:ext cx="794177" cy="742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330C38C-D863-16ED-28C2-327AD38012C9}"/>
                </a:ext>
              </a:extLst>
            </p:cNvPr>
            <p:cNvPicPr>
              <a:picLocks noChangeAspect="1"/>
            </p:cNvPicPr>
            <p:nvPr/>
          </p:nvPicPr>
          <p:blipFill>
            <a:blip r:embed="rId5"/>
            <a:stretch>
              <a:fillRect/>
            </a:stretch>
          </p:blipFill>
          <p:spPr>
            <a:xfrm>
              <a:off x="1965974" y="4138764"/>
              <a:ext cx="1025306" cy="958771"/>
            </a:xfrm>
            <a:prstGeom prst="rect">
              <a:avLst/>
            </a:prstGeom>
          </p:spPr>
        </p:pic>
        <p:pic>
          <p:nvPicPr>
            <p:cNvPr id="9" name="Picture 8">
              <a:extLst>
                <a:ext uri="{FF2B5EF4-FFF2-40B4-BE49-F238E27FC236}">
                  <a16:creationId xmlns:a16="http://schemas.microsoft.com/office/drawing/2014/main" id="{0DC09A5D-279D-8DD5-99AB-68A253397494}"/>
                </a:ext>
              </a:extLst>
            </p:cNvPr>
            <p:cNvPicPr>
              <a:picLocks noChangeAspect="1"/>
            </p:cNvPicPr>
            <p:nvPr/>
          </p:nvPicPr>
          <p:blipFill>
            <a:blip r:embed="rId5"/>
            <a:stretch>
              <a:fillRect/>
            </a:stretch>
          </p:blipFill>
          <p:spPr>
            <a:xfrm>
              <a:off x="2025478" y="1465264"/>
              <a:ext cx="1025306" cy="958771"/>
            </a:xfrm>
            <a:prstGeom prst="rect">
              <a:avLst/>
            </a:prstGeom>
          </p:spPr>
        </p:pic>
        <p:pic>
          <p:nvPicPr>
            <p:cNvPr id="33" name="Picture 6" descr="Digital Certificate Icon Vector Images (over 8,400)">
              <a:extLst>
                <a:ext uri="{FF2B5EF4-FFF2-40B4-BE49-F238E27FC236}">
                  <a16:creationId xmlns:a16="http://schemas.microsoft.com/office/drawing/2014/main" id="{E3541DEB-D0A9-DB53-81B3-5D3BF9FF91B5}"/>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620" y="5021396"/>
              <a:ext cx="517234" cy="57646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igital Certificate Icon Vector Images (over 8,400)">
              <a:extLst>
                <a:ext uri="{FF2B5EF4-FFF2-40B4-BE49-F238E27FC236}">
                  <a16:creationId xmlns:a16="http://schemas.microsoft.com/office/drawing/2014/main" id="{E97FA27A-6F53-3D79-6247-4AC7E7FC5F77}"/>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760" y="5710505"/>
              <a:ext cx="517234" cy="57646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Digital Certificate Icon Vector Images (over 8,400)">
              <a:extLst>
                <a:ext uri="{FF2B5EF4-FFF2-40B4-BE49-F238E27FC236}">
                  <a16:creationId xmlns:a16="http://schemas.microsoft.com/office/drawing/2014/main" id="{D97EF620-D2B4-A94E-7012-2AD6EB6FBFA1}"/>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8351" y="2464298"/>
              <a:ext cx="517234" cy="576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igital Certificate Icon Vector Images (over 8,400)">
              <a:extLst>
                <a:ext uri="{FF2B5EF4-FFF2-40B4-BE49-F238E27FC236}">
                  <a16:creationId xmlns:a16="http://schemas.microsoft.com/office/drawing/2014/main" id="{AEB27442-D2B4-B9C6-8721-622A0C60D4B1}"/>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081" y="3082916"/>
              <a:ext cx="517234" cy="5764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04640D4-D590-F131-B7ED-1E484B12EA5D}"/>
                </a:ext>
              </a:extLst>
            </p:cNvPr>
            <p:cNvPicPr>
              <a:picLocks noChangeAspect="1"/>
            </p:cNvPicPr>
            <p:nvPr/>
          </p:nvPicPr>
          <p:blipFill>
            <a:blip r:embed="rId3"/>
            <a:stretch>
              <a:fillRect/>
            </a:stretch>
          </p:blipFill>
          <p:spPr>
            <a:xfrm>
              <a:off x="627271" y="1672682"/>
              <a:ext cx="642484" cy="642484"/>
            </a:xfrm>
            <a:prstGeom prst="rect">
              <a:avLst/>
            </a:prstGeom>
          </p:spPr>
        </p:pic>
        <p:sp>
          <p:nvSpPr>
            <p:cNvPr id="25" name="TextBox 24">
              <a:extLst>
                <a:ext uri="{FF2B5EF4-FFF2-40B4-BE49-F238E27FC236}">
                  <a16:creationId xmlns:a16="http://schemas.microsoft.com/office/drawing/2014/main" id="{060100D9-C345-0486-31B5-E7D2046722C7}"/>
                </a:ext>
              </a:extLst>
            </p:cNvPr>
            <p:cNvSpPr txBox="1"/>
            <p:nvPr/>
          </p:nvSpPr>
          <p:spPr>
            <a:xfrm>
              <a:off x="448203" y="1247014"/>
              <a:ext cx="976549" cy="338554"/>
            </a:xfrm>
            <a:prstGeom prst="rect">
              <a:avLst/>
            </a:prstGeom>
            <a:noFill/>
          </p:spPr>
          <p:txBody>
            <a:bodyPr wrap="none" rtlCol="0">
              <a:spAutoFit/>
            </a:bodyPr>
            <a:lstStyle/>
            <a:p>
              <a:r>
                <a:rPr lang="en-AU" sz="1600" dirty="0"/>
                <a:t>Authority</a:t>
              </a:r>
            </a:p>
          </p:txBody>
        </p:sp>
        <p:sp>
          <p:nvSpPr>
            <p:cNvPr id="27" name="TextBox 26">
              <a:extLst>
                <a:ext uri="{FF2B5EF4-FFF2-40B4-BE49-F238E27FC236}">
                  <a16:creationId xmlns:a16="http://schemas.microsoft.com/office/drawing/2014/main" id="{B59FBE94-07A6-1503-10CD-AD07A1DB3708}"/>
                </a:ext>
              </a:extLst>
            </p:cNvPr>
            <p:cNvSpPr txBox="1"/>
            <p:nvPr/>
          </p:nvSpPr>
          <p:spPr>
            <a:xfrm>
              <a:off x="1853434" y="1245731"/>
              <a:ext cx="1289135" cy="338554"/>
            </a:xfrm>
            <a:prstGeom prst="rect">
              <a:avLst/>
            </a:prstGeom>
            <a:noFill/>
          </p:spPr>
          <p:txBody>
            <a:bodyPr wrap="none" rtlCol="0">
              <a:spAutoFit/>
            </a:bodyPr>
            <a:lstStyle/>
            <a:p>
              <a:r>
                <a:rPr lang="en-AU" sz="1600" dirty="0"/>
                <a:t>Lithium Mine</a:t>
              </a:r>
            </a:p>
          </p:txBody>
        </p:sp>
        <p:sp>
          <p:nvSpPr>
            <p:cNvPr id="28" name="TextBox 27">
              <a:extLst>
                <a:ext uri="{FF2B5EF4-FFF2-40B4-BE49-F238E27FC236}">
                  <a16:creationId xmlns:a16="http://schemas.microsoft.com/office/drawing/2014/main" id="{02FB9C4F-B6A6-4377-869D-D5776410C187}"/>
                </a:ext>
              </a:extLst>
            </p:cNvPr>
            <p:cNvSpPr txBox="1"/>
            <p:nvPr/>
          </p:nvSpPr>
          <p:spPr>
            <a:xfrm>
              <a:off x="1823438" y="3992598"/>
              <a:ext cx="1269899" cy="338554"/>
            </a:xfrm>
            <a:prstGeom prst="rect">
              <a:avLst/>
            </a:prstGeom>
            <a:noFill/>
          </p:spPr>
          <p:txBody>
            <a:bodyPr wrap="none" rtlCol="0">
              <a:spAutoFit/>
            </a:bodyPr>
            <a:lstStyle/>
            <a:p>
              <a:r>
                <a:rPr lang="en-AU" sz="1600" dirty="0"/>
                <a:t>Copper Mine</a:t>
              </a:r>
            </a:p>
          </p:txBody>
        </p:sp>
        <p:sp>
          <p:nvSpPr>
            <p:cNvPr id="29" name="TextBox 28">
              <a:extLst>
                <a:ext uri="{FF2B5EF4-FFF2-40B4-BE49-F238E27FC236}">
                  <a16:creationId xmlns:a16="http://schemas.microsoft.com/office/drawing/2014/main" id="{4485D4CD-0A29-204A-EA4C-5E834BC13184}"/>
                </a:ext>
              </a:extLst>
            </p:cNvPr>
            <p:cNvSpPr txBox="1"/>
            <p:nvPr/>
          </p:nvSpPr>
          <p:spPr>
            <a:xfrm>
              <a:off x="5424594" y="1246683"/>
              <a:ext cx="952966" cy="584775"/>
            </a:xfrm>
            <a:prstGeom prst="rect">
              <a:avLst/>
            </a:prstGeom>
            <a:noFill/>
          </p:spPr>
          <p:txBody>
            <a:bodyPr wrap="square" rtlCol="0">
              <a:spAutoFit/>
            </a:bodyPr>
            <a:lstStyle/>
            <a:p>
              <a:r>
                <a:rPr lang="en-AU" sz="1600" dirty="0"/>
                <a:t>Battery Maker</a:t>
              </a:r>
            </a:p>
          </p:txBody>
        </p:sp>
        <p:sp>
          <p:nvSpPr>
            <p:cNvPr id="30" name="TextBox 29">
              <a:extLst>
                <a:ext uri="{FF2B5EF4-FFF2-40B4-BE49-F238E27FC236}">
                  <a16:creationId xmlns:a16="http://schemas.microsoft.com/office/drawing/2014/main" id="{07EEDB9E-3DFA-2623-F171-1871225C0CDC}"/>
                </a:ext>
              </a:extLst>
            </p:cNvPr>
            <p:cNvSpPr txBox="1"/>
            <p:nvPr/>
          </p:nvSpPr>
          <p:spPr>
            <a:xfrm>
              <a:off x="3934240" y="1185999"/>
              <a:ext cx="1067793" cy="584775"/>
            </a:xfrm>
            <a:prstGeom prst="rect">
              <a:avLst/>
            </a:prstGeom>
            <a:noFill/>
          </p:spPr>
          <p:txBody>
            <a:bodyPr wrap="none" rtlCol="0">
              <a:spAutoFit/>
            </a:bodyPr>
            <a:lstStyle/>
            <a:p>
              <a:pPr algn="ctr"/>
              <a:r>
                <a:rPr lang="en-AU" sz="1600" dirty="0"/>
                <a:t>Processing</a:t>
              </a:r>
            </a:p>
            <a:p>
              <a:pPr algn="ctr"/>
              <a:r>
                <a:rPr lang="en-AU" sz="1600" dirty="0"/>
                <a:t>Plant</a:t>
              </a:r>
            </a:p>
          </p:txBody>
        </p:sp>
        <p:sp>
          <p:nvSpPr>
            <p:cNvPr id="37" name="TextBox 36">
              <a:extLst>
                <a:ext uri="{FF2B5EF4-FFF2-40B4-BE49-F238E27FC236}">
                  <a16:creationId xmlns:a16="http://schemas.microsoft.com/office/drawing/2014/main" id="{56444B11-2777-078A-4631-FB809367BCDF}"/>
                </a:ext>
              </a:extLst>
            </p:cNvPr>
            <p:cNvSpPr txBox="1"/>
            <p:nvPr/>
          </p:nvSpPr>
          <p:spPr>
            <a:xfrm>
              <a:off x="6857807" y="1230280"/>
              <a:ext cx="1608542" cy="584775"/>
            </a:xfrm>
            <a:prstGeom prst="rect">
              <a:avLst/>
            </a:prstGeom>
            <a:noFill/>
          </p:spPr>
          <p:txBody>
            <a:bodyPr wrap="square" rtlCol="0">
              <a:spAutoFit/>
            </a:bodyPr>
            <a:lstStyle/>
            <a:p>
              <a:pPr algn="ctr"/>
              <a:r>
                <a:rPr lang="en-AU" sz="1600" dirty="0"/>
                <a:t>Car Manufacturer</a:t>
              </a:r>
            </a:p>
          </p:txBody>
        </p:sp>
        <p:sp>
          <p:nvSpPr>
            <p:cNvPr id="38" name="TextBox 37">
              <a:extLst>
                <a:ext uri="{FF2B5EF4-FFF2-40B4-BE49-F238E27FC236}">
                  <a16:creationId xmlns:a16="http://schemas.microsoft.com/office/drawing/2014/main" id="{AFBEBD47-8CC6-20F6-5EE9-CD4620F48B38}"/>
                </a:ext>
              </a:extLst>
            </p:cNvPr>
            <p:cNvSpPr txBox="1"/>
            <p:nvPr/>
          </p:nvSpPr>
          <p:spPr>
            <a:xfrm>
              <a:off x="10409001" y="1402224"/>
              <a:ext cx="880562" cy="338554"/>
            </a:xfrm>
            <a:prstGeom prst="rect">
              <a:avLst/>
            </a:prstGeom>
            <a:noFill/>
          </p:spPr>
          <p:txBody>
            <a:bodyPr wrap="none" rtlCol="0">
              <a:spAutoFit/>
            </a:bodyPr>
            <a:lstStyle/>
            <a:p>
              <a:r>
                <a:rPr lang="en-AU" sz="1600" dirty="0"/>
                <a:t>Recycler</a:t>
              </a:r>
            </a:p>
          </p:txBody>
        </p:sp>
        <p:sp>
          <p:nvSpPr>
            <p:cNvPr id="40" name="TextBox 39">
              <a:extLst>
                <a:ext uri="{FF2B5EF4-FFF2-40B4-BE49-F238E27FC236}">
                  <a16:creationId xmlns:a16="http://schemas.microsoft.com/office/drawing/2014/main" id="{0C4C3B06-760F-EE91-3242-E91E8D2338F8}"/>
                </a:ext>
              </a:extLst>
            </p:cNvPr>
            <p:cNvSpPr txBox="1"/>
            <p:nvPr/>
          </p:nvSpPr>
          <p:spPr>
            <a:xfrm>
              <a:off x="8664379" y="3560824"/>
              <a:ext cx="1074333" cy="369332"/>
            </a:xfrm>
            <a:prstGeom prst="rect">
              <a:avLst/>
            </a:prstGeom>
            <a:noFill/>
          </p:spPr>
          <p:txBody>
            <a:bodyPr wrap="none" rtlCol="0">
              <a:spAutoFit/>
            </a:bodyPr>
            <a:lstStyle/>
            <a:p>
              <a:r>
                <a:rPr lang="en-AU" dirty="0"/>
                <a:t>Authority</a:t>
              </a:r>
            </a:p>
          </p:txBody>
        </p:sp>
        <p:pic>
          <p:nvPicPr>
            <p:cNvPr id="61" name="Picture 60">
              <a:extLst>
                <a:ext uri="{FF2B5EF4-FFF2-40B4-BE49-F238E27FC236}">
                  <a16:creationId xmlns:a16="http://schemas.microsoft.com/office/drawing/2014/main" id="{A08DF483-9D0F-9FE4-CD8A-9DBF48219F17}"/>
                </a:ext>
              </a:extLst>
            </p:cNvPr>
            <p:cNvPicPr>
              <a:picLocks noChangeAspect="1"/>
            </p:cNvPicPr>
            <p:nvPr/>
          </p:nvPicPr>
          <p:blipFill>
            <a:blip r:embed="rId7"/>
            <a:stretch>
              <a:fillRect/>
            </a:stretch>
          </p:blipFill>
          <p:spPr>
            <a:xfrm>
              <a:off x="2943314" y="531772"/>
              <a:ext cx="498312" cy="498312"/>
            </a:xfrm>
            <a:prstGeom prst="rect">
              <a:avLst/>
            </a:prstGeom>
          </p:spPr>
        </p:pic>
        <p:sp>
          <p:nvSpPr>
            <p:cNvPr id="64" name="Freeform 63">
              <a:extLst>
                <a:ext uri="{FF2B5EF4-FFF2-40B4-BE49-F238E27FC236}">
                  <a16:creationId xmlns:a16="http://schemas.microsoft.com/office/drawing/2014/main" id="{0DF59090-1010-EE4F-C4E5-BCDE82CAD91F}"/>
                </a:ext>
              </a:extLst>
            </p:cNvPr>
            <p:cNvSpPr/>
            <p:nvPr/>
          </p:nvSpPr>
          <p:spPr>
            <a:xfrm flipV="1">
              <a:off x="7789506" y="451148"/>
              <a:ext cx="1574691" cy="457801"/>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TextBox 64">
              <a:extLst>
                <a:ext uri="{FF2B5EF4-FFF2-40B4-BE49-F238E27FC236}">
                  <a16:creationId xmlns:a16="http://schemas.microsoft.com/office/drawing/2014/main" id="{09328A6E-C4AB-4233-64E6-05A266627384}"/>
                </a:ext>
              </a:extLst>
            </p:cNvPr>
            <p:cNvSpPr txBox="1"/>
            <p:nvPr/>
          </p:nvSpPr>
          <p:spPr>
            <a:xfrm>
              <a:off x="7751315" y="48167"/>
              <a:ext cx="1507336" cy="338554"/>
            </a:xfrm>
            <a:prstGeom prst="rect">
              <a:avLst/>
            </a:prstGeom>
            <a:noFill/>
          </p:spPr>
          <p:txBody>
            <a:bodyPr wrap="none" rtlCol="0">
              <a:spAutoFit/>
            </a:bodyPr>
            <a:lstStyle/>
            <a:p>
              <a:r>
                <a:rPr lang="en-AU" sz="1600" dirty="0"/>
                <a:t>Sell new vehicle</a:t>
              </a:r>
            </a:p>
          </p:txBody>
        </p:sp>
        <p:sp>
          <p:nvSpPr>
            <p:cNvPr id="79" name="Freeform 78">
              <a:extLst>
                <a:ext uri="{FF2B5EF4-FFF2-40B4-BE49-F238E27FC236}">
                  <a16:creationId xmlns:a16="http://schemas.microsoft.com/office/drawing/2014/main" id="{E67148B9-6D26-3C58-3DE0-5F7521DBFC51}"/>
                </a:ext>
              </a:extLst>
            </p:cNvPr>
            <p:cNvSpPr/>
            <p:nvPr/>
          </p:nvSpPr>
          <p:spPr>
            <a:xfrm flipV="1">
              <a:off x="4104247" y="468985"/>
              <a:ext cx="1553161" cy="467280"/>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Freeform 107">
              <a:extLst>
                <a:ext uri="{FF2B5EF4-FFF2-40B4-BE49-F238E27FC236}">
                  <a16:creationId xmlns:a16="http://schemas.microsoft.com/office/drawing/2014/main" id="{6ABB82EC-AC1D-F951-AA9D-7A9982966982}"/>
                </a:ext>
              </a:extLst>
            </p:cNvPr>
            <p:cNvSpPr/>
            <p:nvPr/>
          </p:nvSpPr>
          <p:spPr>
            <a:xfrm flipH="1" flipV="1">
              <a:off x="846090" y="537356"/>
              <a:ext cx="1292884" cy="369691"/>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a:extLst>
                <a:ext uri="{FF2B5EF4-FFF2-40B4-BE49-F238E27FC236}">
                  <a16:creationId xmlns:a16="http://schemas.microsoft.com/office/drawing/2014/main" id="{A7447E23-DCD9-7108-7DA2-C8E2EFB73B34}"/>
                </a:ext>
              </a:extLst>
            </p:cNvPr>
            <p:cNvSpPr txBox="1"/>
            <p:nvPr/>
          </p:nvSpPr>
          <p:spPr>
            <a:xfrm>
              <a:off x="4234965" y="75010"/>
              <a:ext cx="1353680" cy="338554"/>
            </a:xfrm>
            <a:prstGeom prst="rect">
              <a:avLst/>
            </a:prstGeom>
            <a:noFill/>
          </p:spPr>
          <p:txBody>
            <a:bodyPr wrap="square" rtlCol="0">
              <a:spAutoFit/>
            </a:bodyPr>
            <a:lstStyle/>
            <a:p>
              <a:r>
                <a:rPr lang="en-AU" sz="1600" dirty="0"/>
                <a:t>Ship metals</a:t>
              </a:r>
            </a:p>
          </p:txBody>
        </p:sp>
        <p:sp>
          <p:nvSpPr>
            <p:cNvPr id="128" name="Freeform 127">
              <a:extLst>
                <a:ext uri="{FF2B5EF4-FFF2-40B4-BE49-F238E27FC236}">
                  <a16:creationId xmlns:a16="http://schemas.microsoft.com/office/drawing/2014/main" id="{9BC94751-6BF0-189B-9BE7-2737243714B7}"/>
                </a:ext>
              </a:extLst>
            </p:cNvPr>
            <p:cNvSpPr/>
            <p:nvPr/>
          </p:nvSpPr>
          <p:spPr>
            <a:xfrm flipV="1">
              <a:off x="2557180" y="537356"/>
              <a:ext cx="1292885" cy="375371"/>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TextBox 130">
              <a:extLst>
                <a:ext uri="{FF2B5EF4-FFF2-40B4-BE49-F238E27FC236}">
                  <a16:creationId xmlns:a16="http://schemas.microsoft.com/office/drawing/2014/main" id="{48079A5F-20FA-C795-C935-F18A96BEEF1A}"/>
                </a:ext>
              </a:extLst>
            </p:cNvPr>
            <p:cNvSpPr txBox="1"/>
            <p:nvPr/>
          </p:nvSpPr>
          <p:spPr>
            <a:xfrm>
              <a:off x="804083" y="119554"/>
              <a:ext cx="1160895" cy="338554"/>
            </a:xfrm>
            <a:prstGeom prst="rect">
              <a:avLst/>
            </a:prstGeom>
            <a:noFill/>
          </p:spPr>
          <p:txBody>
            <a:bodyPr wrap="none" rtlCol="0">
              <a:spAutoFit/>
            </a:bodyPr>
            <a:lstStyle/>
            <a:p>
              <a:r>
                <a:rPr lang="en-AU" sz="1600" dirty="0"/>
                <a:t>Compliance</a:t>
              </a:r>
            </a:p>
          </p:txBody>
        </p:sp>
        <p:sp>
          <p:nvSpPr>
            <p:cNvPr id="101" name="TextBox 100">
              <a:extLst>
                <a:ext uri="{FF2B5EF4-FFF2-40B4-BE49-F238E27FC236}">
                  <a16:creationId xmlns:a16="http://schemas.microsoft.com/office/drawing/2014/main" id="{D3537027-DD64-32FA-823F-1EF9F5E4F5D4}"/>
                </a:ext>
              </a:extLst>
            </p:cNvPr>
            <p:cNvSpPr txBox="1"/>
            <p:nvPr/>
          </p:nvSpPr>
          <p:spPr>
            <a:xfrm>
              <a:off x="7855030" y="5685087"/>
              <a:ext cx="1717438" cy="338554"/>
            </a:xfrm>
            <a:prstGeom prst="rect">
              <a:avLst/>
            </a:prstGeom>
            <a:noFill/>
          </p:spPr>
          <p:txBody>
            <a:bodyPr wrap="square" rtlCol="0">
              <a:spAutoFit/>
            </a:bodyPr>
            <a:lstStyle/>
            <a:p>
              <a:r>
                <a:rPr lang="en-AU" sz="1600" dirty="0"/>
                <a:t>Ship materials</a:t>
              </a:r>
            </a:p>
          </p:txBody>
        </p:sp>
        <p:pic>
          <p:nvPicPr>
            <p:cNvPr id="140" name="Picture 2" descr="Auditor - Free professions and jobs icons">
              <a:extLst>
                <a:ext uri="{FF2B5EF4-FFF2-40B4-BE49-F238E27FC236}">
                  <a16:creationId xmlns:a16="http://schemas.microsoft.com/office/drawing/2014/main" id="{223C4777-0FEF-C8CF-EDEB-D8877D4FE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8029" y="1796056"/>
              <a:ext cx="576403" cy="593754"/>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3BC33BF7-501F-55C2-04D5-FBA8B12CC315}"/>
                </a:ext>
              </a:extLst>
            </p:cNvPr>
            <p:cNvCxnSpPr>
              <a:cxnSpLocks/>
            </p:cNvCxnSpPr>
            <p:nvPr/>
          </p:nvCxnSpPr>
          <p:spPr>
            <a:xfrm>
              <a:off x="2538131" y="2271651"/>
              <a:ext cx="0" cy="156161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B232A5-52F1-AF85-824A-BFAEE18DF8CC}"/>
                </a:ext>
              </a:extLst>
            </p:cNvPr>
            <p:cNvCxnSpPr>
              <a:cxnSpLocks/>
            </p:cNvCxnSpPr>
            <p:nvPr/>
          </p:nvCxnSpPr>
          <p:spPr>
            <a:xfrm>
              <a:off x="4311432" y="2414237"/>
              <a:ext cx="0" cy="313969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0A3811-4C39-DF5E-5FF0-A9578EFB87F0}"/>
                </a:ext>
              </a:extLst>
            </p:cNvPr>
            <p:cNvCxnSpPr>
              <a:cxnSpLocks/>
            </p:cNvCxnSpPr>
            <p:nvPr/>
          </p:nvCxnSpPr>
          <p:spPr>
            <a:xfrm>
              <a:off x="2518474" y="4919000"/>
              <a:ext cx="19289" cy="130360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2668DC-C8A1-82FB-608F-F7624E19C46C}"/>
                </a:ext>
              </a:extLst>
            </p:cNvPr>
            <p:cNvCxnSpPr>
              <a:cxnSpLocks/>
            </p:cNvCxnSpPr>
            <p:nvPr/>
          </p:nvCxnSpPr>
          <p:spPr>
            <a:xfrm flipH="1">
              <a:off x="5951204" y="2557061"/>
              <a:ext cx="23534" cy="29270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894396-4D9B-C4D7-637E-6DD9082843CC}"/>
                </a:ext>
              </a:extLst>
            </p:cNvPr>
            <p:cNvCxnSpPr>
              <a:cxnSpLocks/>
            </p:cNvCxnSpPr>
            <p:nvPr/>
          </p:nvCxnSpPr>
          <p:spPr>
            <a:xfrm>
              <a:off x="7392718" y="2669190"/>
              <a:ext cx="0" cy="270207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0F4D0AD-DC2E-D821-B906-476D5B2933EA}"/>
                </a:ext>
              </a:extLst>
            </p:cNvPr>
            <p:cNvCxnSpPr>
              <a:cxnSpLocks/>
            </p:cNvCxnSpPr>
            <p:nvPr/>
          </p:nvCxnSpPr>
          <p:spPr>
            <a:xfrm>
              <a:off x="10756123" y="2745550"/>
              <a:ext cx="0" cy="22827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799E68-69F4-3CD5-E5CC-D63DADFA2028}"/>
                </a:ext>
              </a:extLst>
            </p:cNvPr>
            <p:cNvCxnSpPr>
              <a:cxnSpLocks/>
            </p:cNvCxnSpPr>
            <p:nvPr/>
          </p:nvCxnSpPr>
          <p:spPr>
            <a:xfrm>
              <a:off x="9187375" y="2536670"/>
              <a:ext cx="0" cy="9624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9" name="Picture 6" descr="Digital Certificate Icon Vector Images (over 8,400)">
              <a:extLst>
                <a:ext uri="{FF2B5EF4-FFF2-40B4-BE49-F238E27FC236}">
                  <a16:creationId xmlns:a16="http://schemas.microsoft.com/office/drawing/2014/main" id="{54FF614E-7367-8A86-8887-67C5AE3EC594}"/>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91008" y="3450078"/>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9E7438B4-9DE0-00B3-7FFD-C9E9874EFA7A}"/>
                </a:ext>
              </a:extLst>
            </p:cNvPr>
            <p:cNvSpPr txBox="1"/>
            <p:nvPr/>
          </p:nvSpPr>
          <p:spPr>
            <a:xfrm>
              <a:off x="7686787" y="3458530"/>
              <a:ext cx="787368" cy="461665"/>
            </a:xfrm>
            <a:prstGeom prst="rect">
              <a:avLst/>
            </a:prstGeom>
            <a:noFill/>
          </p:spPr>
          <p:txBody>
            <a:bodyPr wrap="square" rtlCol="0">
              <a:spAutoFit/>
            </a:bodyPr>
            <a:lstStyle/>
            <a:p>
              <a:r>
                <a:rPr lang="en-AU" sz="1200" dirty="0"/>
                <a:t>Sale Event</a:t>
              </a:r>
            </a:p>
          </p:txBody>
        </p:sp>
        <p:pic>
          <p:nvPicPr>
            <p:cNvPr id="71" name="Picture 6" descr="Digital Certificate Icon Vector Images (over 8,400)">
              <a:extLst>
                <a:ext uri="{FF2B5EF4-FFF2-40B4-BE49-F238E27FC236}">
                  <a16:creationId xmlns:a16="http://schemas.microsoft.com/office/drawing/2014/main" id="{83BC5E57-A435-89FC-17D3-A88214D23CEC}"/>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7805" y="2915947"/>
              <a:ext cx="532747" cy="593754"/>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6518F16-342F-22E5-9A2A-A9C0F150EA3E}"/>
                </a:ext>
              </a:extLst>
            </p:cNvPr>
            <p:cNvSpPr txBox="1"/>
            <p:nvPr/>
          </p:nvSpPr>
          <p:spPr>
            <a:xfrm>
              <a:off x="10829473" y="2960684"/>
              <a:ext cx="1086708" cy="276999"/>
            </a:xfrm>
            <a:prstGeom prst="rect">
              <a:avLst/>
            </a:prstGeom>
            <a:noFill/>
          </p:spPr>
          <p:txBody>
            <a:bodyPr wrap="square" rtlCol="0">
              <a:spAutoFit/>
            </a:bodyPr>
            <a:lstStyle/>
            <a:p>
              <a:r>
                <a:rPr lang="en-AU" sz="1200" dirty="0"/>
                <a:t>EPD</a:t>
              </a:r>
            </a:p>
          </p:txBody>
        </p:sp>
        <p:pic>
          <p:nvPicPr>
            <p:cNvPr id="88" name="Picture 6" descr="Digital Certificate Icon Vector Images (over 8,400)">
              <a:extLst>
                <a:ext uri="{FF2B5EF4-FFF2-40B4-BE49-F238E27FC236}">
                  <a16:creationId xmlns:a16="http://schemas.microsoft.com/office/drawing/2014/main" id="{867C3B6F-34AE-3D78-F8D3-36D615874713}"/>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75937" y="4053810"/>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C13BD8AF-85AB-EC30-4EC8-774400A2A1D8}"/>
                </a:ext>
              </a:extLst>
            </p:cNvPr>
            <p:cNvSpPr txBox="1"/>
            <p:nvPr/>
          </p:nvSpPr>
          <p:spPr>
            <a:xfrm>
              <a:off x="5966480" y="4102362"/>
              <a:ext cx="1086708" cy="461665"/>
            </a:xfrm>
            <a:prstGeom prst="rect">
              <a:avLst/>
            </a:prstGeom>
            <a:noFill/>
          </p:spPr>
          <p:txBody>
            <a:bodyPr wrap="square" rtlCol="0">
              <a:spAutoFit/>
            </a:bodyPr>
            <a:lstStyle/>
            <a:p>
              <a:r>
                <a:rPr lang="en-AU" sz="1200" dirty="0"/>
                <a:t>Product Passport</a:t>
              </a:r>
            </a:p>
          </p:txBody>
        </p:sp>
        <p:pic>
          <p:nvPicPr>
            <p:cNvPr id="90" name="Picture 6" descr="Digital Certificate Icon Vector Images (over 8,400)">
              <a:extLst>
                <a:ext uri="{FF2B5EF4-FFF2-40B4-BE49-F238E27FC236}">
                  <a16:creationId xmlns:a16="http://schemas.microsoft.com/office/drawing/2014/main" id="{FBD341BD-E2CE-97E5-6BD9-2778B399CA48}"/>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5031" y="3262240"/>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4219FBDE-B3A7-36DF-8FA6-87E20C084512}"/>
                </a:ext>
              </a:extLst>
            </p:cNvPr>
            <p:cNvSpPr txBox="1"/>
            <p:nvPr/>
          </p:nvSpPr>
          <p:spPr>
            <a:xfrm>
              <a:off x="6021087" y="3377410"/>
              <a:ext cx="740627" cy="461665"/>
            </a:xfrm>
            <a:prstGeom prst="rect">
              <a:avLst/>
            </a:prstGeom>
            <a:noFill/>
          </p:spPr>
          <p:txBody>
            <a:bodyPr wrap="square" rtlCol="0">
              <a:spAutoFit/>
            </a:bodyPr>
            <a:lstStyle/>
            <a:p>
              <a:r>
                <a:rPr lang="en-AU" sz="1200" dirty="0"/>
                <a:t>Sale Event</a:t>
              </a:r>
            </a:p>
          </p:txBody>
        </p:sp>
        <p:pic>
          <p:nvPicPr>
            <p:cNvPr id="93" name="Picture 6" descr="Digital Certificate Icon Vector Images (over 8,400)">
              <a:extLst>
                <a:ext uri="{FF2B5EF4-FFF2-40B4-BE49-F238E27FC236}">
                  <a16:creationId xmlns:a16="http://schemas.microsoft.com/office/drawing/2014/main" id="{9F434A49-DC03-D779-372D-A963F1FE4C0E}"/>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92516" y="2715261"/>
              <a:ext cx="575083" cy="64093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Digital Certificate Icon Vector Images (over 8,400)">
              <a:extLst>
                <a:ext uri="{FF2B5EF4-FFF2-40B4-BE49-F238E27FC236}">
                  <a16:creationId xmlns:a16="http://schemas.microsoft.com/office/drawing/2014/main" id="{5021D938-5BA4-AF3F-47E4-8591BD71B89E}"/>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21678" y="4104632"/>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EC516E3D-6BBC-86C6-1158-99CC04D49A3D}"/>
                </a:ext>
              </a:extLst>
            </p:cNvPr>
            <p:cNvSpPr txBox="1"/>
            <p:nvPr/>
          </p:nvSpPr>
          <p:spPr>
            <a:xfrm>
              <a:off x="7962839" y="4146582"/>
              <a:ext cx="690379" cy="274812"/>
            </a:xfrm>
            <a:prstGeom prst="rect">
              <a:avLst/>
            </a:prstGeom>
            <a:noFill/>
          </p:spPr>
          <p:txBody>
            <a:bodyPr wrap="square" rtlCol="0">
              <a:spAutoFit/>
            </a:bodyPr>
            <a:lstStyle/>
            <a:p>
              <a:r>
                <a:rPr lang="en-AU" sz="1200" dirty="0"/>
                <a:t>EU DPP</a:t>
              </a:r>
            </a:p>
          </p:txBody>
        </p:sp>
        <p:pic>
          <p:nvPicPr>
            <p:cNvPr id="98" name="Picture 6" descr="Digital Certificate Icon Vector Images (over 8,400)">
              <a:extLst>
                <a:ext uri="{FF2B5EF4-FFF2-40B4-BE49-F238E27FC236}">
                  <a16:creationId xmlns:a16="http://schemas.microsoft.com/office/drawing/2014/main" id="{119EBC36-ED9F-FA36-37EE-F56D3B7CCF16}"/>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75937" y="2548270"/>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6329540A-EDF9-7866-734C-9BF42B722820}"/>
                </a:ext>
              </a:extLst>
            </p:cNvPr>
            <p:cNvSpPr txBox="1"/>
            <p:nvPr/>
          </p:nvSpPr>
          <p:spPr>
            <a:xfrm>
              <a:off x="6014036" y="2503552"/>
              <a:ext cx="952966" cy="646331"/>
            </a:xfrm>
            <a:prstGeom prst="rect">
              <a:avLst/>
            </a:prstGeom>
            <a:noFill/>
          </p:spPr>
          <p:txBody>
            <a:bodyPr wrap="square" rtlCol="0">
              <a:spAutoFit/>
            </a:bodyPr>
            <a:lstStyle/>
            <a:p>
              <a:r>
                <a:rPr lang="en-AU" sz="1200" dirty="0" err="1"/>
                <a:t>Manuf-acturing</a:t>
              </a:r>
              <a:r>
                <a:rPr lang="en-AU" sz="1200" dirty="0"/>
                <a:t> Event</a:t>
              </a:r>
            </a:p>
          </p:txBody>
        </p:sp>
        <p:pic>
          <p:nvPicPr>
            <p:cNvPr id="111" name="Picture 6" descr="Digital Certificate Icon Vector Images (over 8,400)">
              <a:extLst>
                <a:ext uri="{FF2B5EF4-FFF2-40B4-BE49-F238E27FC236}">
                  <a16:creationId xmlns:a16="http://schemas.microsoft.com/office/drawing/2014/main" id="{D8EEA337-94FE-2200-E469-273C67BD6AB6}"/>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16102" y="2472131"/>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2F3816DB-7F50-6B3E-ED95-D45BD82BBEBC}"/>
                </a:ext>
              </a:extLst>
            </p:cNvPr>
            <p:cNvSpPr txBox="1"/>
            <p:nvPr/>
          </p:nvSpPr>
          <p:spPr>
            <a:xfrm>
              <a:off x="4491661" y="2527959"/>
              <a:ext cx="1207285" cy="461665"/>
            </a:xfrm>
            <a:prstGeom prst="rect">
              <a:avLst/>
            </a:prstGeom>
            <a:noFill/>
          </p:spPr>
          <p:txBody>
            <a:bodyPr wrap="square" rtlCol="0">
              <a:spAutoFit/>
            </a:bodyPr>
            <a:lstStyle/>
            <a:p>
              <a:r>
                <a:rPr lang="en-AU" sz="1200" dirty="0"/>
                <a:t>Processing event</a:t>
              </a:r>
            </a:p>
          </p:txBody>
        </p:sp>
        <p:pic>
          <p:nvPicPr>
            <p:cNvPr id="113" name="Picture 6" descr="Digital Certificate Icon Vector Images (over 8,400)">
              <a:extLst>
                <a:ext uri="{FF2B5EF4-FFF2-40B4-BE49-F238E27FC236}">
                  <a16:creationId xmlns:a16="http://schemas.microsoft.com/office/drawing/2014/main" id="{6DD8E20B-5FC3-46D5-6375-D5D0E636EC09}"/>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9200" y="3962454"/>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2017A508-4D7F-818C-FE0B-3C83C198C55B}"/>
                </a:ext>
              </a:extLst>
            </p:cNvPr>
            <p:cNvSpPr txBox="1"/>
            <p:nvPr/>
          </p:nvSpPr>
          <p:spPr>
            <a:xfrm>
              <a:off x="4446267" y="4053986"/>
              <a:ext cx="1012067" cy="461665"/>
            </a:xfrm>
            <a:prstGeom prst="rect">
              <a:avLst/>
            </a:prstGeom>
            <a:noFill/>
          </p:spPr>
          <p:txBody>
            <a:bodyPr wrap="square" rtlCol="0">
              <a:spAutoFit/>
            </a:bodyPr>
            <a:lstStyle/>
            <a:p>
              <a:r>
                <a:rPr lang="en-AU" sz="1200" dirty="0"/>
                <a:t>Product Passport</a:t>
              </a:r>
            </a:p>
          </p:txBody>
        </p:sp>
        <p:sp>
          <p:nvSpPr>
            <p:cNvPr id="120" name="TextBox 119">
              <a:extLst>
                <a:ext uri="{FF2B5EF4-FFF2-40B4-BE49-F238E27FC236}">
                  <a16:creationId xmlns:a16="http://schemas.microsoft.com/office/drawing/2014/main" id="{F1949E33-5113-DAEA-B7C7-98A0165DDA83}"/>
                </a:ext>
              </a:extLst>
            </p:cNvPr>
            <p:cNvSpPr txBox="1"/>
            <p:nvPr/>
          </p:nvSpPr>
          <p:spPr>
            <a:xfrm>
              <a:off x="1014897" y="2474962"/>
              <a:ext cx="885125" cy="461665"/>
            </a:xfrm>
            <a:prstGeom prst="rect">
              <a:avLst/>
            </a:prstGeom>
            <a:noFill/>
          </p:spPr>
          <p:txBody>
            <a:bodyPr wrap="square" rtlCol="0">
              <a:spAutoFit/>
            </a:bodyPr>
            <a:lstStyle/>
            <a:p>
              <a:r>
                <a:rPr lang="en-AU" sz="1200" dirty="0"/>
                <a:t>Guarantee of origin</a:t>
              </a:r>
            </a:p>
          </p:txBody>
        </p:sp>
        <p:pic>
          <p:nvPicPr>
            <p:cNvPr id="135" name="Picture 6" descr="Digital Certificate Icon Vector Images (over 8,400)">
              <a:extLst>
                <a:ext uri="{FF2B5EF4-FFF2-40B4-BE49-F238E27FC236}">
                  <a16:creationId xmlns:a16="http://schemas.microsoft.com/office/drawing/2014/main" id="{A8FF1E63-F158-01A4-AE61-979AF45C189B}"/>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9656" y="2391431"/>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D238F3C-179C-A371-B14C-7DCCB06846CC}"/>
                </a:ext>
              </a:extLst>
            </p:cNvPr>
            <p:cNvSpPr txBox="1"/>
            <p:nvPr/>
          </p:nvSpPr>
          <p:spPr>
            <a:xfrm>
              <a:off x="2635515" y="2537988"/>
              <a:ext cx="1086708" cy="276999"/>
            </a:xfrm>
            <a:prstGeom prst="rect">
              <a:avLst/>
            </a:prstGeom>
            <a:noFill/>
          </p:spPr>
          <p:txBody>
            <a:bodyPr wrap="square" rtlCol="0">
              <a:spAutoFit/>
            </a:bodyPr>
            <a:lstStyle/>
            <a:p>
              <a:r>
                <a:rPr lang="en-AU" sz="1200" dirty="0"/>
                <a:t>Sale Event</a:t>
              </a:r>
            </a:p>
          </p:txBody>
        </p:sp>
        <p:pic>
          <p:nvPicPr>
            <p:cNvPr id="137" name="Picture 6" descr="Digital Certificate Icon Vector Images (over 8,400)">
              <a:extLst>
                <a:ext uri="{FF2B5EF4-FFF2-40B4-BE49-F238E27FC236}">
                  <a16:creationId xmlns:a16="http://schemas.microsoft.com/office/drawing/2014/main" id="{543BEDEE-BD17-C4D6-AD1D-4186C3A75095}"/>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5718" y="3086615"/>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A9698A6-1763-1BBC-6152-AE5B7960344C}"/>
                </a:ext>
              </a:extLst>
            </p:cNvPr>
            <p:cNvSpPr txBox="1"/>
            <p:nvPr/>
          </p:nvSpPr>
          <p:spPr>
            <a:xfrm>
              <a:off x="2632918" y="3153082"/>
              <a:ext cx="1086708" cy="461665"/>
            </a:xfrm>
            <a:prstGeom prst="rect">
              <a:avLst/>
            </a:prstGeom>
            <a:noFill/>
          </p:spPr>
          <p:txBody>
            <a:bodyPr wrap="square" rtlCol="0">
              <a:spAutoFit/>
            </a:bodyPr>
            <a:lstStyle/>
            <a:p>
              <a:r>
                <a:rPr lang="en-AU" sz="1200" dirty="0"/>
                <a:t>Mineral Passport</a:t>
              </a:r>
            </a:p>
          </p:txBody>
        </p:sp>
        <p:pic>
          <p:nvPicPr>
            <p:cNvPr id="12" name="Picture 6" descr="Factory Icon in Material Design">
              <a:extLst>
                <a:ext uri="{FF2B5EF4-FFF2-40B4-BE49-F238E27FC236}">
                  <a16:creationId xmlns:a16="http://schemas.microsoft.com/office/drawing/2014/main" id="{D8B9AF63-CA0C-E562-B843-299D92CFD8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1917" y="1670986"/>
              <a:ext cx="805643" cy="7533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Car manufacturing - Free industry icons">
              <a:extLst>
                <a:ext uri="{FF2B5EF4-FFF2-40B4-BE49-F238E27FC236}">
                  <a16:creationId xmlns:a16="http://schemas.microsoft.com/office/drawing/2014/main" id="{22BFEEBD-27FB-53DC-D9FD-06DC8A1119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4610" y="1857106"/>
              <a:ext cx="682983" cy="63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gital Certificate Icon Vector Images (over 8,400)">
              <a:extLst>
                <a:ext uri="{FF2B5EF4-FFF2-40B4-BE49-F238E27FC236}">
                  <a16:creationId xmlns:a16="http://schemas.microsoft.com/office/drawing/2014/main" id="{BD3ADBC5-9A66-F452-EBBE-F2F22D496E48}"/>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7195" y="5694174"/>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247AFE8-E587-A4BB-DEBF-E54225682622}"/>
                </a:ext>
              </a:extLst>
            </p:cNvPr>
            <p:cNvSpPr txBox="1"/>
            <p:nvPr/>
          </p:nvSpPr>
          <p:spPr>
            <a:xfrm>
              <a:off x="2582785" y="5694174"/>
              <a:ext cx="1086708" cy="461665"/>
            </a:xfrm>
            <a:prstGeom prst="rect">
              <a:avLst/>
            </a:prstGeom>
            <a:noFill/>
          </p:spPr>
          <p:txBody>
            <a:bodyPr wrap="square" rtlCol="0">
              <a:spAutoFit/>
            </a:bodyPr>
            <a:lstStyle/>
            <a:p>
              <a:r>
                <a:rPr lang="en-AU" sz="1200" dirty="0"/>
                <a:t>Mineral Passport</a:t>
              </a:r>
            </a:p>
          </p:txBody>
        </p:sp>
        <p:pic>
          <p:nvPicPr>
            <p:cNvPr id="19" name="Picture 6" descr="Digital Certificate Icon Vector Images (over 8,400)">
              <a:extLst>
                <a:ext uri="{FF2B5EF4-FFF2-40B4-BE49-F238E27FC236}">
                  <a16:creationId xmlns:a16="http://schemas.microsoft.com/office/drawing/2014/main" id="{E29028D5-9E96-AFD8-9852-5CF412F53FE6}"/>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924" y="4960251"/>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C31991E-BACF-53C1-F52A-616CC27DC9F5}"/>
                </a:ext>
              </a:extLst>
            </p:cNvPr>
            <p:cNvSpPr txBox="1"/>
            <p:nvPr/>
          </p:nvSpPr>
          <p:spPr>
            <a:xfrm>
              <a:off x="2570137" y="5030345"/>
              <a:ext cx="770614" cy="461665"/>
            </a:xfrm>
            <a:prstGeom prst="rect">
              <a:avLst/>
            </a:prstGeom>
            <a:noFill/>
          </p:spPr>
          <p:txBody>
            <a:bodyPr wrap="square" rtlCol="0">
              <a:spAutoFit/>
            </a:bodyPr>
            <a:lstStyle/>
            <a:p>
              <a:r>
                <a:rPr lang="en-AU" sz="1200" dirty="0"/>
                <a:t>Sale Event</a:t>
              </a:r>
            </a:p>
          </p:txBody>
        </p:sp>
        <p:sp>
          <p:nvSpPr>
            <p:cNvPr id="21" name="Freeform 20">
              <a:extLst>
                <a:ext uri="{FF2B5EF4-FFF2-40B4-BE49-F238E27FC236}">
                  <a16:creationId xmlns:a16="http://schemas.microsoft.com/office/drawing/2014/main" id="{4D2FFEF3-5CB1-B81C-D78E-72D2520A2E10}"/>
                </a:ext>
              </a:extLst>
            </p:cNvPr>
            <p:cNvSpPr/>
            <p:nvPr/>
          </p:nvSpPr>
          <p:spPr>
            <a:xfrm flipV="1">
              <a:off x="5977921" y="427534"/>
              <a:ext cx="1553161" cy="510886"/>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976A49B-B87A-DA3B-2EF0-5C5460B622B8}"/>
                </a:ext>
              </a:extLst>
            </p:cNvPr>
            <p:cNvPicPr>
              <a:picLocks noChangeAspect="1"/>
            </p:cNvPicPr>
            <p:nvPr/>
          </p:nvPicPr>
          <p:blipFill>
            <a:blip r:embed="rId11"/>
            <a:stretch>
              <a:fillRect/>
            </a:stretch>
          </p:blipFill>
          <p:spPr>
            <a:xfrm>
              <a:off x="8361111" y="517975"/>
              <a:ext cx="431479" cy="525905"/>
            </a:xfrm>
            <a:prstGeom prst="rect">
              <a:avLst/>
            </a:prstGeom>
          </p:spPr>
        </p:pic>
        <p:sp>
          <p:nvSpPr>
            <p:cNvPr id="13" name="TextBox 12">
              <a:extLst>
                <a:ext uri="{FF2B5EF4-FFF2-40B4-BE49-F238E27FC236}">
                  <a16:creationId xmlns:a16="http://schemas.microsoft.com/office/drawing/2014/main" id="{C6B4AADA-BF5A-19C3-B474-DB27A1EED7C4}"/>
                </a:ext>
              </a:extLst>
            </p:cNvPr>
            <p:cNvSpPr txBox="1"/>
            <p:nvPr/>
          </p:nvSpPr>
          <p:spPr>
            <a:xfrm>
              <a:off x="1074808" y="3130238"/>
              <a:ext cx="885125" cy="461665"/>
            </a:xfrm>
            <a:prstGeom prst="rect">
              <a:avLst/>
            </a:prstGeom>
            <a:noFill/>
          </p:spPr>
          <p:txBody>
            <a:bodyPr wrap="square" rtlCol="0">
              <a:spAutoFit/>
            </a:bodyPr>
            <a:lstStyle/>
            <a:p>
              <a:r>
                <a:rPr lang="en-AU" sz="1200" dirty="0"/>
                <a:t>Mining permit</a:t>
              </a:r>
            </a:p>
          </p:txBody>
        </p:sp>
        <p:sp>
          <p:nvSpPr>
            <p:cNvPr id="35" name="TextBox 34">
              <a:extLst>
                <a:ext uri="{FF2B5EF4-FFF2-40B4-BE49-F238E27FC236}">
                  <a16:creationId xmlns:a16="http://schemas.microsoft.com/office/drawing/2014/main" id="{87E7DB6C-2BCF-435D-E301-8C038DC51B5C}"/>
                </a:ext>
              </a:extLst>
            </p:cNvPr>
            <p:cNvSpPr txBox="1"/>
            <p:nvPr/>
          </p:nvSpPr>
          <p:spPr>
            <a:xfrm>
              <a:off x="1007638" y="4972262"/>
              <a:ext cx="885125" cy="461665"/>
            </a:xfrm>
            <a:prstGeom prst="rect">
              <a:avLst/>
            </a:prstGeom>
            <a:noFill/>
          </p:spPr>
          <p:txBody>
            <a:bodyPr wrap="square" rtlCol="0">
              <a:spAutoFit/>
            </a:bodyPr>
            <a:lstStyle/>
            <a:p>
              <a:r>
                <a:rPr lang="en-AU" sz="1200" dirty="0"/>
                <a:t>Guarantee of origin</a:t>
              </a:r>
            </a:p>
          </p:txBody>
        </p:sp>
        <p:sp>
          <p:nvSpPr>
            <p:cNvPr id="36" name="TextBox 35">
              <a:extLst>
                <a:ext uri="{FF2B5EF4-FFF2-40B4-BE49-F238E27FC236}">
                  <a16:creationId xmlns:a16="http://schemas.microsoft.com/office/drawing/2014/main" id="{BCCED9B3-7C15-58A7-F5EC-6982E0117647}"/>
                </a:ext>
              </a:extLst>
            </p:cNvPr>
            <p:cNvSpPr txBox="1"/>
            <p:nvPr/>
          </p:nvSpPr>
          <p:spPr>
            <a:xfrm>
              <a:off x="1028064" y="5710505"/>
              <a:ext cx="885125" cy="461665"/>
            </a:xfrm>
            <a:prstGeom prst="rect">
              <a:avLst/>
            </a:prstGeom>
            <a:noFill/>
          </p:spPr>
          <p:txBody>
            <a:bodyPr wrap="square" rtlCol="0">
              <a:spAutoFit/>
            </a:bodyPr>
            <a:lstStyle/>
            <a:p>
              <a:r>
                <a:rPr lang="en-AU" sz="1200" dirty="0"/>
                <a:t>Mining permit</a:t>
              </a:r>
            </a:p>
          </p:txBody>
        </p:sp>
        <p:pic>
          <p:nvPicPr>
            <p:cNvPr id="39" name="Picture 38">
              <a:extLst>
                <a:ext uri="{FF2B5EF4-FFF2-40B4-BE49-F238E27FC236}">
                  <a16:creationId xmlns:a16="http://schemas.microsoft.com/office/drawing/2014/main" id="{517CD0CF-C292-BC75-304C-B1569DA7883C}"/>
                </a:ext>
              </a:extLst>
            </p:cNvPr>
            <p:cNvPicPr>
              <a:picLocks noChangeAspect="1"/>
            </p:cNvPicPr>
            <p:nvPr/>
          </p:nvPicPr>
          <p:blipFill>
            <a:blip r:embed="rId3"/>
            <a:stretch>
              <a:fillRect/>
            </a:stretch>
          </p:blipFill>
          <p:spPr>
            <a:xfrm>
              <a:off x="540760" y="4290266"/>
              <a:ext cx="642484" cy="642484"/>
            </a:xfrm>
            <a:prstGeom prst="rect">
              <a:avLst/>
            </a:prstGeom>
          </p:spPr>
        </p:pic>
        <p:sp>
          <p:nvSpPr>
            <p:cNvPr id="44" name="TextBox 43">
              <a:extLst>
                <a:ext uri="{FF2B5EF4-FFF2-40B4-BE49-F238E27FC236}">
                  <a16:creationId xmlns:a16="http://schemas.microsoft.com/office/drawing/2014/main" id="{C3B02A83-7747-04CB-04BB-5CB4E7EDC69C}"/>
                </a:ext>
              </a:extLst>
            </p:cNvPr>
            <p:cNvSpPr txBox="1"/>
            <p:nvPr/>
          </p:nvSpPr>
          <p:spPr>
            <a:xfrm>
              <a:off x="2695281" y="99962"/>
              <a:ext cx="868058" cy="338554"/>
            </a:xfrm>
            <a:prstGeom prst="rect">
              <a:avLst/>
            </a:prstGeom>
            <a:noFill/>
          </p:spPr>
          <p:txBody>
            <a:bodyPr wrap="none" rtlCol="0">
              <a:spAutoFit/>
            </a:bodyPr>
            <a:lstStyle/>
            <a:p>
              <a:r>
                <a:rPr lang="en-AU" sz="1600" dirty="0"/>
                <a:t>Ship ore</a:t>
              </a:r>
            </a:p>
          </p:txBody>
        </p:sp>
        <p:pic>
          <p:nvPicPr>
            <p:cNvPr id="45" name="Picture 44">
              <a:extLst>
                <a:ext uri="{FF2B5EF4-FFF2-40B4-BE49-F238E27FC236}">
                  <a16:creationId xmlns:a16="http://schemas.microsoft.com/office/drawing/2014/main" id="{FBA063F3-96A3-E3CF-5385-AD7CE0CFAED3}"/>
                </a:ext>
              </a:extLst>
            </p:cNvPr>
            <p:cNvPicPr>
              <a:picLocks noChangeAspect="1"/>
            </p:cNvPicPr>
            <p:nvPr/>
          </p:nvPicPr>
          <p:blipFill>
            <a:blip r:embed="rId12"/>
            <a:stretch>
              <a:fillRect/>
            </a:stretch>
          </p:blipFill>
          <p:spPr>
            <a:xfrm>
              <a:off x="4552293" y="575862"/>
              <a:ext cx="565919" cy="565919"/>
            </a:xfrm>
            <a:prstGeom prst="rect">
              <a:avLst/>
            </a:prstGeom>
          </p:spPr>
        </p:pic>
        <p:pic>
          <p:nvPicPr>
            <p:cNvPr id="7" name="Picture 6" descr="Digital Certificate Icon Vector Images (over 8,400)">
              <a:extLst>
                <a:ext uri="{FF2B5EF4-FFF2-40B4-BE49-F238E27FC236}">
                  <a16:creationId xmlns:a16="http://schemas.microsoft.com/office/drawing/2014/main" id="{3C3F446A-1C56-6519-30A6-3D82A0C2260E}"/>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8254" y="3190634"/>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708583-CD07-74FD-564B-98CF4E5BB115}"/>
                </a:ext>
              </a:extLst>
            </p:cNvPr>
            <p:cNvSpPr txBox="1"/>
            <p:nvPr/>
          </p:nvSpPr>
          <p:spPr>
            <a:xfrm>
              <a:off x="4484113" y="3297435"/>
              <a:ext cx="1086708" cy="276999"/>
            </a:xfrm>
            <a:prstGeom prst="rect">
              <a:avLst/>
            </a:prstGeom>
            <a:noFill/>
          </p:spPr>
          <p:txBody>
            <a:bodyPr wrap="square" rtlCol="0">
              <a:spAutoFit/>
            </a:bodyPr>
            <a:lstStyle/>
            <a:p>
              <a:r>
                <a:rPr lang="en-AU" sz="1200" dirty="0"/>
                <a:t>Sale Event</a:t>
              </a:r>
            </a:p>
          </p:txBody>
        </p:sp>
        <p:pic>
          <p:nvPicPr>
            <p:cNvPr id="17" name="Picture 6" descr="Digital Certificate Icon Vector Images (over 8,400)">
              <a:extLst>
                <a:ext uri="{FF2B5EF4-FFF2-40B4-BE49-F238E27FC236}">
                  <a16:creationId xmlns:a16="http://schemas.microsoft.com/office/drawing/2014/main" id="{C4B4C917-D609-3321-5B08-05F693A85186}"/>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3005" y="4794799"/>
              <a:ext cx="517234" cy="57646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11359A5-D494-356B-D2BE-BACEC92090E2}"/>
                </a:ext>
              </a:extLst>
            </p:cNvPr>
            <p:cNvSpPr txBox="1"/>
            <p:nvPr/>
          </p:nvSpPr>
          <p:spPr>
            <a:xfrm>
              <a:off x="4464611" y="4919639"/>
              <a:ext cx="676944" cy="276999"/>
            </a:xfrm>
            <a:prstGeom prst="rect">
              <a:avLst/>
            </a:prstGeom>
            <a:noFill/>
          </p:spPr>
          <p:txBody>
            <a:bodyPr wrap="square" rtlCol="0">
              <a:spAutoFit/>
            </a:bodyPr>
            <a:lstStyle/>
            <a:p>
              <a:r>
                <a:rPr lang="en-AU" sz="1200" dirty="0"/>
                <a:t>EPD</a:t>
              </a:r>
            </a:p>
          </p:txBody>
        </p:sp>
        <p:pic>
          <p:nvPicPr>
            <p:cNvPr id="46" name="Picture 6" descr="Digital Certificate Icon Vector Images (over 8,400)">
              <a:extLst>
                <a:ext uri="{FF2B5EF4-FFF2-40B4-BE49-F238E27FC236}">
                  <a16:creationId xmlns:a16="http://schemas.microsoft.com/office/drawing/2014/main" id="{67DD1FA7-97F4-8C2D-3814-BEC63D202428}"/>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13292" y="4798191"/>
              <a:ext cx="517234" cy="57646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5162E52E-51A6-BE8A-328E-30371BEC0A7C}"/>
                </a:ext>
              </a:extLst>
            </p:cNvPr>
            <p:cNvSpPr txBox="1"/>
            <p:nvPr/>
          </p:nvSpPr>
          <p:spPr>
            <a:xfrm>
              <a:off x="6074898" y="4923031"/>
              <a:ext cx="676944" cy="276999"/>
            </a:xfrm>
            <a:prstGeom prst="rect">
              <a:avLst/>
            </a:prstGeom>
            <a:noFill/>
          </p:spPr>
          <p:txBody>
            <a:bodyPr wrap="square" rtlCol="0">
              <a:spAutoFit/>
            </a:bodyPr>
            <a:lstStyle/>
            <a:p>
              <a:r>
                <a:rPr lang="en-AU" sz="1200" dirty="0"/>
                <a:t>EPD</a:t>
              </a:r>
            </a:p>
          </p:txBody>
        </p:sp>
        <p:sp>
          <p:nvSpPr>
            <p:cNvPr id="48" name="TextBox 47">
              <a:extLst>
                <a:ext uri="{FF2B5EF4-FFF2-40B4-BE49-F238E27FC236}">
                  <a16:creationId xmlns:a16="http://schemas.microsoft.com/office/drawing/2014/main" id="{E55DCD55-8CF0-2A2B-7BB1-1EB9329291CA}"/>
                </a:ext>
              </a:extLst>
            </p:cNvPr>
            <p:cNvSpPr txBox="1"/>
            <p:nvPr/>
          </p:nvSpPr>
          <p:spPr>
            <a:xfrm>
              <a:off x="5976127" y="81817"/>
              <a:ext cx="1646693" cy="338554"/>
            </a:xfrm>
            <a:prstGeom prst="rect">
              <a:avLst/>
            </a:prstGeom>
            <a:noFill/>
          </p:spPr>
          <p:txBody>
            <a:bodyPr wrap="square" rtlCol="0">
              <a:spAutoFit/>
            </a:bodyPr>
            <a:lstStyle/>
            <a:p>
              <a:r>
                <a:rPr lang="en-AU" sz="1600" dirty="0"/>
                <a:t>Ship batteries</a:t>
              </a:r>
            </a:p>
          </p:txBody>
        </p:sp>
        <p:sp>
          <p:nvSpPr>
            <p:cNvPr id="49" name="TextBox 48">
              <a:extLst>
                <a:ext uri="{FF2B5EF4-FFF2-40B4-BE49-F238E27FC236}">
                  <a16:creationId xmlns:a16="http://schemas.microsoft.com/office/drawing/2014/main" id="{16A53C9D-ADB8-D9BC-0CA0-6F6E0B221BC2}"/>
                </a:ext>
              </a:extLst>
            </p:cNvPr>
            <p:cNvSpPr txBox="1"/>
            <p:nvPr/>
          </p:nvSpPr>
          <p:spPr>
            <a:xfrm>
              <a:off x="443037" y="3996991"/>
              <a:ext cx="976549" cy="338554"/>
            </a:xfrm>
            <a:prstGeom prst="rect">
              <a:avLst/>
            </a:prstGeom>
            <a:noFill/>
          </p:spPr>
          <p:txBody>
            <a:bodyPr wrap="none" rtlCol="0">
              <a:spAutoFit/>
            </a:bodyPr>
            <a:lstStyle/>
            <a:p>
              <a:r>
                <a:rPr lang="en-AU" sz="1600" dirty="0"/>
                <a:t>Authority</a:t>
              </a:r>
            </a:p>
          </p:txBody>
        </p:sp>
        <p:sp>
          <p:nvSpPr>
            <p:cNvPr id="59" name="Rounded Rectangle 58">
              <a:extLst>
                <a:ext uri="{FF2B5EF4-FFF2-40B4-BE49-F238E27FC236}">
                  <a16:creationId xmlns:a16="http://schemas.microsoft.com/office/drawing/2014/main" id="{EB214CC2-DEAE-6CD9-41AA-9132AA53B24A}"/>
                </a:ext>
              </a:extLst>
            </p:cNvPr>
            <p:cNvSpPr/>
            <p:nvPr/>
          </p:nvSpPr>
          <p:spPr>
            <a:xfrm>
              <a:off x="311544" y="1148883"/>
              <a:ext cx="3176123" cy="2664247"/>
            </a:xfrm>
            <a:prstGeom prst="roundRect">
              <a:avLst>
                <a:gd name="adj" fmla="val 9393"/>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ounded Rectangle 59">
              <a:extLst>
                <a:ext uri="{FF2B5EF4-FFF2-40B4-BE49-F238E27FC236}">
                  <a16:creationId xmlns:a16="http://schemas.microsoft.com/office/drawing/2014/main" id="{1076C8E2-D8C1-FA3D-504E-84EDBDA9F197}"/>
                </a:ext>
              </a:extLst>
            </p:cNvPr>
            <p:cNvSpPr/>
            <p:nvPr/>
          </p:nvSpPr>
          <p:spPr>
            <a:xfrm>
              <a:off x="308235" y="3970430"/>
              <a:ext cx="3176123" cy="2486802"/>
            </a:xfrm>
            <a:prstGeom prst="roundRect">
              <a:avLst>
                <a:gd name="adj" fmla="val 108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B03BB94D-14C8-FA62-6BF6-2A1CD0871A3B}"/>
                </a:ext>
              </a:extLst>
            </p:cNvPr>
            <p:cNvSpPr txBox="1"/>
            <p:nvPr/>
          </p:nvSpPr>
          <p:spPr>
            <a:xfrm>
              <a:off x="-87350" y="3950299"/>
              <a:ext cx="864596" cy="984885"/>
            </a:xfrm>
            <a:prstGeom prst="rect">
              <a:avLst/>
            </a:prstGeom>
            <a:noFill/>
          </p:spPr>
          <p:txBody>
            <a:bodyPr wrap="square" rtlCol="0">
              <a:spAutoFit/>
            </a:bodyPr>
            <a:lstStyle/>
            <a:p>
              <a:endParaRPr lang="en-US" dirty="0"/>
            </a:p>
            <a:p>
              <a:r>
                <a:rPr lang="en-US" sz="4000" dirty="0"/>
                <a:t>🇨🇦</a:t>
              </a:r>
            </a:p>
          </p:txBody>
        </p:sp>
        <p:sp>
          <p:nvSpPr>
            <p:cNvPr id="31" name="TextBox 30">
              <a:extLst>
                <a:ext uri="{FF2B5EF4-FFF2-40B4-BE49-F238E27FC236}">
                  <a16:creationId xmlns:a16="http://schemas.microsoft.com/office/drawing/2014/main" id="{914BCDBB-DCF4-1A66-F7AB-95D887C3220A}"/>
                </a:ext>
              </a:extLst>
            </p:cNvPr>
            <p:cNvSpPr txBox="1"/>
            <p:nvPr/>
          </p:nvSpPr>
          <p:spPr>
            <a:xfrm>
              <a:off x="-110871" y="1195140"/>
              <a:ext cx="864596" cy="984885"/>
            </a:xfrm>
            <a:prstGeom prst="rect">
              <a:avLst/>
            </a:prstGeom>
            <a:noFill/>
          </p:spPr>
          <p:txBody>
            <a:bodyPr wrap="square" rtlCol="0">
              <a:spAutoFit/>
            </a:bodyPr>
            <a:lstStyle/>
            <a:p>
              <a:endParaRPr lang="en-US" dirty="0"/>
            </a:p>
            <a:p>
              <a:r>
                <a:rPr lang="en-US" sz="4000" dirty="0"/>
                <a:t>🇦🇺</a:t>
              </a:r>
            </a:p>
          </p:txBody>
        </p:sp>
        <p:sp>
          <p:nvSpPr>
            <p:cNvPr id="62" name="Rounded Rectangle 61">
              <a:extLst>
                <a:ext uri="{FF2B5EF4-FFF2-40B4-BE49-F238E27FC236}">
                  <a16:creationId xmlns:a16="http://schemas.microsoft.com/office/drawing/2014/main" id="{A9F1E855-EB05-563D-DE74-2457A67362EB}"/>
                </a:ext>
              </a:extLst>
            </p:cNvPr>
            <p:cNvSpPr/>
            <p:nvPr/>
          </p:nvSpPr>
          <p:spPr>
            <a:xfrm>
              <a:off x="3667310" y="1161069"/>
              <a:ext cx="3057841" cy="4359768"/>
            </a:xfrm>
            <a:prstGeom prst="roundRect">
              <a:avLst>
                <a:gd name="adj" fmla="val 999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a:extLst>
                <a:ext uri="{FF2B5EF4-FFF2-40B4-BE49-F238E27FC236}">
                  <a16:creationId xmlns:a16="http://schemas.microsoft.com/office/drawing/2014/main" id="{78471BB5-0C67-4B7C-1566-300EE36CE0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0705" y="5085715"/>
              <a:ext cx="615841" cy="615841"/>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62">
              <a:extLst>
                <a:ext uri="{FF2B5EF4-FFF2-40B4-BE49-F238E27FC236}">
                  <a16:creationId xmlns:a16="http://schemas.microsoft.com/office/drawing/2014/main" id="{92D09B7F-1FC5-EC82-56EC-133902950E8B}"/>
                </a:ext>
              </a:extLst>
            </p:cNvPr>
            <p:cNvSpPr/>
            <p:nvPr/>
          </p:nvSpPr>
          <p:spPr>
            <a:xfrm>
              <a:off x="6918673" y="1152751"/>
              <a:ext cx="2995087" cy="4359768"/>
            </a:xfrm>
            <a:prstGeom prst="roundRect">
              <a:avLst>
                <a:gd name="adj" fmla="val 958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European Union Waved Flag Icon | Waved Flags Iconpack | Wikipedia Authors">
              <a:extLst>
                <a:ext uri="{FF2B5EF4-FFF2-40B4-BE49-F238E27FC236}">
                  <a16:creationId xmlns:a16="http://schemas.microsoft.com/office/drawing/2014/main" id="{CC808EE1-6E1C-EC2E-57DA-4DB6358BB3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0997" y="5242228"/>
              <a:ext cx="579912" cy="57991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4689528E-ECA4-5915-8B19-F3F4CE020EC6}"/>
                </a:ext>
              </a:extLst>
            </p:cNvPr>
            <p:cNvSpPr txBox="1"/>
            <p:nvPr/>
          </p:nvSpPr>
          <p:spPr>
            <a:xfrm>
              <a:off x="7730147" y="2630683"/>
              <a:ext cx="952966" cy="646331"/>
            </a:xfrm>
            <a:prstGeom prst="rect">
              <a:avLst/>
            </a:prstGeom>
            <a:noFill/>
          </p:spPr>
          <p:txBody>
            <a:bodyPr wrap="square" rtlCol="0">
              <a:spAutoFit/>
            </a:bodyPr>
            <a:lstStyle/>
            <a:p>
              <a:r>
                <a:rPr lang="en-AU" sz="1200" dirty="0" err="1"/>
                <a:t>Manuf-acturing</a:t>
              </a:r>
              <a:r>
                <a:rPr lang="en-AU" sz="1200" dirty="0"/>
                <a:t> Event</a:t>
              </a:r>
            </a:p>
          </p:txBody>
        </p:sp>
        <p:sp>
          <p:nvSpPr>
            <p:cNvPr id="80" name="TextBox 79">
              <a:extLst>
                <a:ext uri="{FF2B5EF4-FFF2-40B4-BE49-F238E27FC236}">
                  <a16:creationId xmlns:a16="http://schemas.microsoft.com/office/drawing/2014/main" id="{DC7CB30B-6878-9111-EDE0-E2DE8BFC77BB}"/>
                </a:ext>
              </a:extLst>
            </p:cNvPr>
            <p:cNvSpPr txBox="1"/>
            <p:nvPr/>
          </p:nvSpPr>
          <p:spPr>
            <a:xfrm>
              <a:off x="8562115" y="1345481"/>
              <a:ext cx="1035861" cy="338554"/>
            </a:xfrm>
            <a:prstGeom prst="rect">
              <a:avLst/>
            </a:prstGeom>
            <a:noFill/>
          </p:spPr>
          <p:txBody>
            <a:bodyPr wrap="none" rtlCol="0">
              <a:spAutoFit/>
            </a:bodyPr>
            <a:lstStyle/>
            <a:p>
              <a:r>
                <a:rPr lang="en-AU" sz="1600" dirty="0"/>
                <a:t>Consumer</a:t>
              </a:r>
            </a:p>
          </p:txBody>
        </p:sp>
        <p:pic>
          <p:nvPicPr>
            <p:cNvPr id="81" name="Picture 80">
              <a:extLst>
                <a:ext uri="{FF2B5EF4-FFF2-40B4-BE49-F238E27FC236}">
                  <a16:creationId xmlns:a16="http://schemas.microsoft.com/office/drawing/2014/main" id="{3A90A109-119E-3C99-5955-010DA07C31F2}"/>
                </a:ext>
              </a:extLst>
            </p:cNvPr>
            <p:cNvPicPr>
              <a:picLocks noChangeAspect="1"/>
            </p:cNvPicPr>
            <p:nvPr/>
          </p:nvPicPr>
          <p:blipFill>
            <a:blip r:embed="rId7"/>
            <a:stretch>
              <a:fillRect/>
            </a:stretch>
          </p:blipFill>
          <p:spPr>
            <a:xfrm>
              <a:off x="6522460" y="511572"/>
              <a:ext cx="498312" cy="498312"/>
            </a:xfrm>
            <a:prstGeom prst="rect">
              <a:avLst/>
            </a:prstGeom>
          </p:spPr>
        </p:pic>
        <p:sp>
          <p:nvSpPr>
            <p:cNvPr id="82" name="Rounded Rectangle 81">
              <a:extLst>
                <a:ext uri="{FF2B5EF4-FFF2-40B4-BE49-F238E27FC236}">
                  <a16:creationId xmlns:a16="http://schemas.microsoft.com/office/drawing/2014/main" id="{076DE1FF-07AA-C504-9BC4-41FF24205D42}"/>
                </a:ext>
              </a:extLst>
            </p:cNvPr>
            <p:cNvSpPr/>
            <p:nvPr/>
          </p:nvSpPr>
          <p:spPr>
            <a:xfrm>
              <a:off x="10100642" y="1141781"/>
              <a:ext cx="1568102" cy="4350229"/>
            </a:xfrm>
            <a:prstGeom prst="round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5" name="Picture 6" descr="Digital Certificate Icon Vector Images (over 8,400)">
              <a:extLst>
                <a:ext uri="{FF2B5EF4-FFF2-40B4-BE49-F238E27FC236}">
                  <a16:creationId xmlns:a16="http://schemas.microsoft.com/office/drawing/2014/main" id="{AE55B9FB-243B-C792-CE18-54D7E9972B2E}"/>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9424" y="4445081"/>
              <a:ext cx="575082" cy="64093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Digital Certificate Icon Vector Images (over 8,400)">
              <a:extLst>
                <a:ext uri="{FF2B5EF4-FFF2-40B4-BE49-F238E27FC236}">
                  <a16:creationId xmlns:a16="http://schemas.microsoft.com/office/drawing/2014/main" id="{2397F261-5218-4A5F-1373-1532DB20F76A}"/>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9424" y="3602413"/>
              <a:ext cx="575083" cy="640937"/>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8C168F7-4102-FFFB-1BB1-9FBB00051D05}"/>
                </a:ext>
              </a:extLst>
            </p:cNvPr>
            <p:cNvSpPr txBox="1"/>
            <p:nvPr/>
          </p:nvSpPr>
          <p:spPr>
            <a:xfrm>
              <a:off x="10789197" y="3757396"/>
              <a:ext cx="1086708" cy="276999"/>
            </a:xfrm>
            <a:prstGeom prst="rect">
              <a:avLst/>
            </a:prstGeom>
            <a:noFill/>
          </p:spPr>
          <p:txBody>
            <a:bodyPr wrap="square" rtlCol="0">
              <a:spAutoFit/>
            </a:bodyPr>
            <a:lstStyle/>
            <a:p>
              <a:r>
                <a:rPr lang="en-AU" sz="1200" dirty="0"/>
                <a:t>Sale Event</a:t>
              </a:r>
            </a:p>
          </p:txBody>
        </p:sp>
        <p:sp>
          <p:nvSpPr>
            <p:cNvPr id="74" name="TextBox 73">
              <a:extLst>
                <a:ext uri="{FF2B5EF4-FFF2-40B4-BE49-F238E27FC236}">
                  <a16:creationId xmlns:a16="http://schemas.microsoft.com/office/drawing/2014/main" id="{0AB203AC-BBF3-D8A8-7B4C-4B9501D0C8DF}"/>
                </a:ext>
              </a:extLst>
            </p:cNvPr>
            <p:cNvSpPr txBox="1"/>
            <p:nvPr/>
          </p:nvSpPr>
          <p:spPr>
            <a:xfrm>
              <a:off x="10855832" y="4510597"/>
              <a:ext cx="744152" cy="461665"/>
            </a:xfrm>
            <a:prstGeom prst="rect">
              <a:avLst/>
            </a:prstGeom>
            <a:noFill/>
          </p:spPr>
          <p:txBody>
            <a:bodyPr wrap="square" rtlCol="0">
              <a:spAutoFit/>
            </a:bodyPr>
            <a:lstStyle/>
            <a:p>
              <a:r>
                <a:rPr lang="en-AU" sz="1200" dirty="0"/>
                <a:t>Material passport</a:t>
              </a:r>
            </a:p>
          </p:txBody>
        </p:sp>
        <p:cxnSp>
          <p:nvCxnSpPr>
            <p:cNvPr id="97" name="Straight Connector 96">
              <a:extLst>
                <a:ext uri="{FF2B5EF4-FFF2-40B4-BE49-F238E27FC236}">
                  <a16:creationId xmlns:a16="http://schemas.microsoft.com/office/drawing/2014/main" id="{967693B8-E46E-293F-7C70-4AF02C9FA0C5}"/>
                </a:ext>
              </a:extLst>
            </p:cNvPr>
            <p:cNvCxnSpPr>
              <a:cxnSpLocks/>
            </p:cNvCxnSpPr>
            <p:nvPr/>
          </p:nvCxnSpPr>
          <p:spPr>
            <a:xfrm>
              <a:off x="9199361" y="4678029"/>
              <a:ext cx="7984" cy="71560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3" name="Picture 6" descr="Digital Certificate Icon Vector Images (over 8,400)">
              <a:extLst>
                <a:ext uri="{FF2B5EF4-FFF2-40B4-BE49-F238E27FC236}">
                  <a16:creationId xmlns:a16="http://schemas.microsoft.com/office/drawing/2014/main" id="{17A1C32D-B0A2-B832-14AE-4FA011A532D0}"/>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98390" y="4842561"/>
              <a:ext cx="532747" cy="593754"/>
            </a:xfrm>
            <a:prstGeom prst="rect">
              <a:avLst/>
            </a:prstGeom>
            <a:noFill/>
            <a:extLst>
              <a:ext uri="{909E8E84-426E-40DD-AFC4-6F175D3DCCD1}">
                <a14:hiddenFill xmlns:a14="http://schemas.microsoft.com/office/drawing/2010/main">
                  <a:solidFill>
                    <a:srgbClr val="FFFFFF"/>
                  </a:solidFill>
                </a14:hiddenFill>
              </a:ext>
            </a:extLst>
          </p:spPr>
        </p:pic>
        <p:sp>
          <p:nvSpPr>
            <p:cNvPr id="103" name="Freeform 102">
              <a:extLst>
                <a:ext uri="{FF2B5EF4-FFF2-40B4-BE49-F238E27FC236}">
                  <a16:creationId xmlns:a16="http://schemas.microsoft.com/office/drawing/2014/main" id="{60F0A57C-01B8-5164-3383-F2C8A98920FF}"/>
                </a:ext>
              </a:extLst>
            </p:cNvPr>
            <p:cNvSpPr/>
            <p:nvPr/>
          </p:nvSpPr>
          <p:spPr>
            <a:xfrm flipV="1">
              <a:off x="9582078" y="433271"/>
              <a:ext cx="1574691" cy="457801"/>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TextBox 103">
              <a:extLst>
                <a:ext uri="{FF2B5EF4-FFF2-40B4-BE49-F238E27FC236}">
                  <a16:creationId xmlns:a16="http://schemas.microsoft.com/office/drawing/2014/main" id="{0D44B261-ADD7-DFAB-CF0F-110F001F1E82}"/>
                </a:ext>
              </a:extLst>
            </p:cNvPr>
            <p:cNvSpPr txBox="1"/>
            <p:nvPr/>
          </p:nvSpPr>
          <p:spPr>
            <a:xfrm>
              <a:off x="9708228" y="71414"/>
              <a:ext cx="1570110" cy="338554"/>
            </a:xfrm>
            <a:prstGeom prst="rect">
              <a:avLst/>
            </a:prstGeom>
            <a:noFill/>
          </p:spPr>
          <p:txBody>
            <a:bodyPr wrap="none" rtlCol="0">
              <a:spAutoFit/>
            </a:bodyPr>
            <a:lstStyle/>
            <a:p>
              <a:r>
                <a:rPr lang="en-AU" sz="1600" dirty="0"/>
                <a:t>Sell used battery</a:t>
              </a:r>
            </a:p>
          </p:txBody>
        </p:sp>
        <p:sp>
          <p:nvSpPr>
            <p:cNvPr id="105" name="Freeform 104">
              <a:extLst>
                <a:ext uri="{FF2B5EF4-FFF2-40B4-BE49-F238E27FC236}">
                  <a16:creationId xmlns:a16="http://schemas.microsoft.com/office/drawing/2014/main" id="{A46071EA-2AED-B74B-26F2-E4B3B2A18412}"/>
                </a:ext>
              </a:extLst>
            </p:cNvPr>
            <p:cNvSpPr/>
            <p:nvPr/>
          </p:nvSpPr>
          <p:spPr>
            <a:xfrm rot="10800000" flipV="1">
              <a:off x="5872279" y="5565987"/>
              <a:ext cx="4243932" cy="542584"/>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6" name="Picture 105">
              <a:extLst>
                <a:ext uri="{FF2B5EF4-FFF2-40B4-BE49-F238E27FC236}">
                  <a16:creationId xmlns:a16="http://schemas.microsoft.com/office/drawing/2014/main" id="{95046B41-6298-6AE8-1459-4AF534619F4A}"/>
                </a:ext>
              </a:extLst>
            </p:cNvPr>
            <p:cNvPicPr>
              <a:picLocks noChangeAspect="1"/>
            </p:cNvPicPr>
            <p:nvPr/>
          </p:nvPicPr>
          <p:blipFill>
            <a:blip r:embed="rId7"/>
            <a:stretch>
              <a:fillRect/>
            </a:stretch>
          </p:blipFill>
          <p:spPr>
            <a:xfrm>
              <a:off x="7341500" y="5470806"/>
              <a:ext cx="498312" cy="498312"/>
            </a:xfrm>
            <a:prstGeom prst="rect">
              <a:avLst/>
            </a:prstGeom>
          </p:spPr>
        </p:pic>
        <p:pic>
          <p:nvPicPr>
            <p:cNvPr id="1030" name="Picture 6">
              <a:extLst>
                <a:ext uri="{FF2B5EF4-FFF2-40B4-BE49-F238E27FC236}">
                  <a16:creationId xmlns:a16="http://schemas.microsoft.com/office/drawing/2014/main" id="{54B5AE1F-93C3-17DA-1917-09E51BF209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53316" y="2560338"/>
              <a:ext cx="899472" cy="8994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39C3BE-C83F-BD6D-FDC1-A416873612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40075" y="2861531"/>
              <a:ext cx="311663" cy="3116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cycle symbol - Free arrows icons">
              <a:extLst>
                <a:ext uri="{FF2B5EF4-FFF2-40B4-BE49-F238E27FC236}">
                  <a16:creationId xmlns:a16="http://schemas.microsoft.com/office/drawing/2014/main" id="{687C9556-439B-B194-862E-8FD8CBE3524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35493" y="1805590"/>
              <a:ext cx="709128" cy="70912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2761A3A8-EE25-63F9-9307-B89DC222974F}"/>
                </a:ext>
              </a:extLst>
            </p:cNvPr>
            <p:cNvPicPr>
              <a:picLocks noChangeAspect="1"/>
            </p:cNvPicPr>
            <p:nvPr/>
          </p:nvPicPr>
          <p:blipFill>
            <a:blip r:embed="rId11"/>
            <a:stretch>
              <a:fillRect/>
            </a:stretch>
          </p:blipFill>
          <p:spPr>
            <a:xfrm>
              <a:off x="10132929" y="514369"/>
              <a:ext cx="431479" cy="525905"/>
            </a:xfrm>
            <a:prstGeom prst="rect">
              <a:avLst/>
            </a:prstGeom>
          </p:spPr>
        </p:pic>
        <p:pic>
          <p:nvPicPr>
            <p:cNvPr id="109" name="Picture 108">
              <a:extLst>
                <a:ext uri="{FF2B5EF4-FFF2-40B4-BE49-F238E27FC236}">
                  <a16:creationId xmlns:a16="http://schemas.microsoft.com/office/drawing/2014/main" id="{CC3B011B-B732-B665-EBFD-49A465D24031}"/>
                </a:ext>
              </a:extLst>
            </p:cNvPr>
            <p:cNvPicPr>
              <a:picLocks noChangeAspect="1"/>
            </p:cNvPicPr>
            <p:nvPr/>
          </p:nvPicPr>
          <p:blipFill>
            <a:blip r:embed="rId3"/>
            <a:stretch>
              <a:fillRect/>
            </a:stretch>
          </p:blipFill>
          <p:spPr>
            <a:xfrm>
              <a:off x="8898705" y="3933505"/>
              <a:ext cx="642484" cy="642484"/>
            </a:xfrm>
            <a:prstGeom prst="rect">
              <a:avLst/>
            </a:prstGeom>
          </p:spPr>
        </p:pic>
        <p:sp>
          <p:nvSpPr>
            <p:cNvPr id="115" name="Freeform 114">
              <a:extLst>
                <a:ext uri="{FF2B5EF4-FFF2-40B4-BE49-F238E27FC236}">
                  <a16:creationId xmlns:a16="http://schemas.microsoft.com/office/drawing/2014/main" id="{E961162B-A0C2-A56C-20AE-3E3E6AE5DDDB}"/>
                </a:ext>
              </a:extLst>
            </p:cNvPr>
            <p:cNvSpPr/>
            <p:nvPr/>
          </p:nvSpPr>
          <p:spPr>
            <a:xfrm rot="7704541">
              <a:off x="7460619" y="3712955"/>
              <a:ext cx="1652004" cy="193600"/>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38100">
              <a:solidFill>
                <a:schemeClr val="accent6">
                  <a:lumMod val="7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16" name="Freeform 115">
              <a:extLst>
                <a:ext uri="{FF2B5EF4-FFF2-40B4-BE49-F238E27FC236}">
                  <a16:creationId xmlns:a16="http://schemas.microsoft.com/office/drawing/2014/main" id="{53648A3C-EB94-50EB-027E-8AEA6761BD89}"/>
                </a:ext>
              </a:extLst>
            </p:cNvPr>
            <p:cNvSpPr/>
            <p:nvPr/>
          </p:nvSpPr>
          <p:spPr>
            <a:xfrm>
              <a:off x="1073426" y="2142888"/>
              <a:ext cx="6082748" cy="2205291"/>
            </a:xfrm>
            <a:custGeom>
              <a:avLst/>
              <a:gdLst>
                <a:gd name="connsiteX0" fmla="*/ 6082748 w 6082748"/>
                <a:gd name="connsiteY0" fmla="*/ 58081 h 2205291"/>
                <a:gd name="connsiteX1" fmla="*/ 5883965 w 6082748"/>
                <a:gd name="connsiteY1" fmla="*/ 190603 h 2205291"/>
                <a:gd name="connsiteX2" fmla="*/ 5526156 w 6082748"/>
                <a:gd name="connsiteY2" fmla="*/ 1635090 h 2205291"/>
                <a:gd name="connsiteX3" fmla="*/ 4863548 w 6082748"/>
                <a:gd name="connsiteY3" fmla="*/ 2204933 h 2205291"/>
                <a:gd name="connsiteX4" fmla="*/ 4333461 w 6082748"/>
                <a:gd name="connsiteY4" fmla="*/ 1568829 h 2205291"/>
                <a:gd name="connsiteX5" fmla="*/ 4558748 w 6082748"/>
                <a:gd name="connsiteY5" fmla="*/ 879716 h 2205291"/>
                <a:gd name="connsiteX6" fmla="*/ 3790122 w 6082748"/>
                <a:gd name="connsiteY6" fmla="*/ 1595333 h 2205291"/>
                <a:gd name="connsiteX7" fmla="*/ 3286539 w 6082748"/>
                <a:gd name="connsiteY7" fmla="*/ 2072412 h 2205291"/>
                <a:gd name="connsiteX8" fmla="*/ 2743200 w 6082748"/>
                <a:gd name="connsiteY8" fmla="*/ 1449560 h 2205291"/>
                <a:gd name="connsiteX9" fmla="*/ 3021496 w 6082748"/>
                <a:gd name="connsiteY9" fmla="*/ 760447 h 2205291"/>
                <a:gd name="connsiteX10" fmla="*/ 1550504 w 6082748"/>
                <a:gd name="connsiteY10" fmla="*/ 1211020 h 2205291"/>
                <a:gd name="connsiteX11" fmla="*/ 0 w 6082748"/>
                <a:gd name="connsiteY11" fmla="*/ 813455 h 220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82748" h="2205291">
                  <a:moveTo>
                    <a:pt x="6082748" y="58081"/>
                  </a:moveTo>
                  <a:cubicBezTo>
                    <a:pt x="6029739" y="-7076"/>
                    <a:pt x="5976730" y="-72232"/>
                    <a:pt x="5883965" y="190603"/>
                  </a:cubicBezTo>
                  <a:cubicBezTo>
                    <a:pt x="5791200" y="453438"/>
                    <a:pt x="5696225" y="1299368"/>
                    <a:pt x="5526156" y="1635090"/>
                  </a:cubicBezTo>
                  <a:cubicBezTo>
                    <a:pt x="5356086" y="1970812"/>
                    <a:pt x="5062331" y="2215977"/>
                    <a:pt x="4863548" y="2204933"/>
                  </a:cubicBezTo>
                  <a:cubicBezTo>
                    <a:pt x="4664765" y="2193889"/>
                    <a:pt x="4384261" y="1789699"/>
                    <a:pt x="4333461" y="1568829"/>
                  </a:cubicBezTo>
                  <a:cubicBezTo>
                    <a:pt x="4282661" y="1347960"/>
                    <a:pt x="4649304" y="875299"/>
                    <a:pt x="4558748" y="879716"/>
                  </a:cubicBezTo>
                  <a:cubicBezTo>
                    <a:pt x="4468192" y="884133"/>
                    <a:pt x="3790122" y="1595333"/>
                    <a:pt x="3790122" y="1595333"/>
                  </a:cubicBezTo>
                  <a:cubicBezTo>
                    <a:pt x="3578087" y="1794116"/>
                    <a:pt x="3461026" y="2096707"/>
                    <a:pt x="3286539" y="2072412"/>
                  </a:cubicBezTo>
                  <a:cubicBezTo>
                    <a:pt x="3112052" y="2048117"/>
                    <a:pt x="2787374" y="1668221"/>
                    <a:pt x="2743200" y="1449560"/>
                  </a:cubicBezTo>
                  <a:cubicBezTo>
                    <a:pt x="2699026" y="1230899"/>
                    <a:pt x="3220279" y="800204"/>
                    <a:pt x="3021496" y="760447"/>
                  </a:cubicBezTo>
                  <a:cubicBezTo>
                    <a:pt x="2822713" y="720690"/>
                    <a:pt x="2054087" y="1202185"/>
                    <a:pt x="1550504" y="1211020"/>
                  </a:cubicBezTo>
                  <a:cubicBezTo>
                    <a:pt x="1046921" y="1219855"/>
                    <a:pt x="523460" y="1016655"/>
                    <a:pt x="0" y="813455"/>
                  </a:cubicBez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Freeform 116">
              <a:extLst>
                <a:ext uri="{FF2B5EF4-FFF2-40B4-BE49-F238E27FC236}">
                  <a16:creationId xmlns:a16="http://schemas.microsoft.com/office/drawing/2014/main" id="{AC0D9D8D-9754-11B6-71EE-06208A826CE9}"/>
                </a:ext>
              </a:extLst>
            </p:cNvPr>
            <p:cNvSpPr/>
            <p:nvPr/>
          </p:nvSpPr>
          <p:spPr>
            <a:xfrm>
              <a:off x="1007165" y="2914996"/>
              <a:ext cx="3034748" cy="3067102"/>
            </a:xfrm>
            <a:custGeom>
              <a:avLst/>
              <a:gdLst>
                <a:gd name="connsiteX0" fmla="*/ 3034748 w 3034748"/>
                <a:gd name="connsiteY0" fmla="*/ 54599 h 3067102"/>
                <a:gd name="connsiteX1" fmla="*/ 2716696 w 3034748"/>
                <a:gd name="connsiteY1" fmla="*/ 279886 h 3067102"/>
                <a:gd name="connsiteX2" fmla="*/ 2027583 w 3034748"/>
                <a:gd name="connsiteY2" fmla="*/ 2227956 h 3067102"/>
                <a:gd name="connsiteX3" fmla="*/ 1417983 w 3034748"/>
                <a:gd name="connsiteY3" fmla="*/ 3062843 h 3067102"/>
                <a:gd name="connsiteX4" fmla="*/ 0 w 3034748"/>
                <a:gd name="connsiteY4" fmla="*/ 2492999 h 306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748" h="3067102">
                  <a:moveTo>
                    <a:pt x="3034748" y="54599"/>
                  </a:moveTo>
                  <a:cubicBezTo>
                    <a:pt x="2959652" y="-13871"/>
                    <a:pt x="2884557" y="-82340"/>
                    <a:pt x="2716696" y="279886"/>
                  </a:cubicBezTo>
                  <a:cubicBezTo>
                    <a:pt x="2548835" y="642112"/>
                    <a:pt x="2244035" y="1764130"/>
                    <a:pt x="2027583" y="2227956"/>
                  </a:cubicBezTo>
                  <a:cubicBezTo>
                    <a:pt x="1811131" y="2691782"/>
                    <a:pt x="1755913" y="3018669"/>
                    <a:pt x="1417983" y="3062843"/>
                  </a:cubicBezTo>
                  <a:cubicBezTo>
                    <a:pt x="1080052" y="3107017"/>
                    <a:pt x="540026" y="2800008"/>
                    <a:pt x="0" y="2492999"/>
                  </a:cubicBez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TextBox 117">
              <a:extLst>
                <a:ext uri="{FF2B5EF4-FFF2-40B4-BE49-F238E27FC236}">
                  <a16:creationId xmlns:a16="http://schemas.microsoft.com/office/drawing/2014/main" id="{B7DCE43E-7159-9BF1-1F7A-1F5BDB5800E1}"/>
                </a:ext>
              </a:extLst>
            </p:cNvPr>
            <p:cNvSpPr txBox="1"/>
            <p:nvPr/>
          </p:nvSpPr>
          <p:spPr>
            <a:xfrm>
              <a:off x="9264729" y="4842975"/>
              <a:ext cx="817594" cy="461665"/>
            </a:xfrm>
            <a:prstGeom prst="rect">
              <a:avLst/>
            </a:prstGeom>
            <a:noFill/>
          </p:spPr>
          <p:txBody>
            <a:bodyPr wrap="square" rtlCol="0">
              <a:spAutoFit/>
            </a:bodyPr>
            <a:lstStyle/>
            <a:p>
              <a:r>
                <a:rPr lang="en-AU" sz="1200" dirty="0"/>
                <a:t>CBAM tariff</a:t>
              </a:r>
            </a:p>
          </p:txBody>
        </p:sp>
        <p:sp>
          <p:nvSpPr>
            <p:cNvPr id="121" name="Freeform 120">
              <a:extLst>
                <a:ext uri="{FF2B5EF4-FFF2-40B4-BE49-F238E27FC236}">
                  <a16:creationId xmlns:a16="http://schemas.microsoft.com/office/drawing/2014/main" id="{4E27503D-BA2E-2D18-7B5D-2677B945E61C}"/>
                </a:ext>
              </a:extLst>
            </p:cNvPr>
            <p:cNvSpPr/>
            <p:nvPr/>
          </p:nvSpPr>
          <p:spPr>
            <a:xfrm rot="10800000">
              <a:off x="4191757" y="6246887"/>
              <a:ext cx="1652004" cy="102948"/>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22" name="TextBox 121">
              <a:extLst>
                <a:ext uri="{FF2B5EF4-FFF2-40B4-BE49-F238E27FC236}">
                  <a16:creationId xmlns:a16="http://schemas.microsoft.com/office/drawing/2014/main" id="{3537179E-7BA0-6658-BF1D-F719E4BCEC2C}"/>
                </a:ext>
              </a:extLst>
            </p:cNvPr>
            <p:cNvSpPr txBox="1"/>
            <p:nvPr/>
          </p:nvSpPr>
          <p:spPr>
            <a:xfrm>
              <a:off x="4245533" y="6385571"/>
              <a:ext cx="1717438" cy="338554"/>
            </a:xfrm>
            <a:prstGeom prst="rect">
              <a:avLst/>
            </a:prstGeom>
            <a:noFill/>
          </p:spPr>
          <p:txBody>
            <a:bodyPr wrap="square" rtlCol="0">
              <a:spAutoFit/>
            </a:bodyPr>
            <a:lstStyle/>
            <a:p>
              <a:r>
                <a:rPr lang="en-AU" sz="1600" dirty="0">
                  <a:solidFill>
                    <a:schemeClr val="accent1"/>
                  </a:solidFill>
                </a:rPr>
                <a:t>B2B due diligence</a:t>
              </a:r>
            </a:p>
          </p:txBody>
        </p:sp>
        <p:sp>
          <p:nvSpPr>
            <p:cNvPr id="123" name="Freeform 122">
              <a:extLst>
                <a:ext uri="{FF2B5EF4-FFF2-40B4-BE49-F238E27FC236}">
                  <a16:creationId xmlns:a16="http://schemas.microsoft.com/office/drawing/2014/main" id="{4E8B2C74-E0C8-80E8-E1A4-1411B2C867EC}"/>
                </a:ext>
              </a:extLst>
            </p:cNvPr>
            <p:cNvSpPr/>
            <p:nvPr/>
          </p:nvSpPr>
          <p:spPr>
            <a:xfrm rot="10800000">
              <a:off x="9979564" y="6255339"/>
              <a:ext cx="1652004" cy="102948"/>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38100">
              <a:solidFill>
                <a:schemeClr val="accent6">
                  <a:lumMod val="7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24" name="TextBox 123">
              <a:extLst>
                <a:ext uri="{FF2B5EF4-FFF2-40B4-BE49-F238E27FC236}">
                  <a16:creationId xmlns:a16="http://schemas.microsoft.com/office/drawing/2014/main" id="{88399C58-14E4-EFE1-5A60-38E2EBF7A85C}"/>
                </a:ext>
              </a:extLst>
            </p:cNvPr>
            <p:cNvSpPr txBox="1"/>
            <p:nvPr/>
          </p:nvSpPr>
          <p:spPr>
            <a:xfrm>
              <a:off x="10007518" y="6385571"/>
              <a:ext cx="1717438" cy="338554"/>
            </a:xfrm>
            <a:prstGeom prst="rect">
              <a:avLst/>
            </a:prstGeom>
            <a:noFill/>
          </p:spPr>
          <p:txBody>
            <a:bodyPr wrap="square" rtlCol="0">
              <a:spAutoFit/>
            </a:bodyPr>
            <a:lstStyle/>
            <a:p>
              <a:r>
                <a:rPr lang="en-AU" sz="1600" dirty="0">
                  <a:solidFill>
                    <a:schemeClr val="accent6">
                      <a:lumMod val="75000"/>
                    </a:schemeClr>
                  </a:solidFill>
                </a:rPr>
                <a:t>Consumer choice</a:t>
              </a:r>
            </a:p>
          </p:txBody>
        </p:sp>
        <p:pic>
          <p:nvPicPr>
            <p:cNvPr id="127" name="Picture 6" descr="Digital Certificate Icon Vector Images (over 8,400)">
              <a:extLst>
                <a:ext uri="{FF2B5EF4-FFF2-40B4-BE49-F238E27FC236}">
                  <a16:creationId xmlns:a16="http://schemas.microsoft.com/office/drawing/2014/main" id="{C7F35DEE-2BF9-D484-6098-32599AAB5101}"/>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41856" y="4827049"/>
              <a:ext cx="575082" cy="640937"/>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0852817-E09D-504B-12A7-42D24299A783}"/>
                </a:ext>
              </a:extLst>
            </p:cNvPr>
            <p:cNvSpPr txBox="1"/>
            <p:nvPr/>
          </p:nvSpPr>
          <p:spPr>
            <a:xfrm>
              <a:off x="7770289" y="4925049"/>
              <a:ext cx="819058" cy="461665"/>
            </a:xfrm>
            <a:prstGeom prst="rect">
              <a:avLst/>
            </a:prstGeom>
            <a:noFill/>
          </p:spPr>
          <p:txBody>
            <a:bodyPr wrap="square" rtlCol="0">
              <a:spAutoFit/>
            </a:bodyPr>
            <a:lstStyle/>
            <a:p>
              <a:r>
                <a:rPr lang="en-AU" sz="1200" dirty="0"/>
                <a:t>Battery passport</a:t>
              </a:r>
            </a:p>
          </p:txBody>
        </p:sp>
        <p:sp>
          <p:nvSpPr>
            <p:cNvPr id="130" name="Freeform 129">
              <a:extLst>
                <a:ext uri="{FF2B5EF4-FFF2-40B4-BE49-F238E27FC236}">
                  <a16:creationId xmlns:a16="http://schemas.microsoft.com/office/drawing/2014/main" id="{38D0C0E1-EDB9-4D44-ADBC-AFA69883E004}"/>
                </a:ext>
              </a:extLst>
            </p:cNvPr>
            <p:cNvSpPr/>
            <p:nvPr/>
          </p:nvSpPr>
          <p:spPr>
            <a:xfrm rot="10800000">
              <a:off x="7796360" y="4776177"/>
              <a:ext cx="1070731" cy="126544"/>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38100">
              <a:solidFill>
                <a:schemeClr val="accent2">
                  <a:lumMod val="7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33" name="Freeform 132">
              <a:extLst>
                <a:ext uri="{FF2B5EF4-FFF2-40B4-BE49-F238E27FC236}">
                  <a16:creationId xmlns:a16="http://schemas.microsoft.com/office/drawing/2014/main" id="{7635BA3E-6460-04D6-F2FA-F2075E4ADEE3}"/>
                </a:ext>
              </a:extLst>
            </p:cNvPr>
            <p:cNvSpPr/>
            <p:nvPr/>
          </p:nvSpPr>
          <p:spPr>
            <a:xfrm>
              <a:off x="6096000" y="3140709"/>
              <a:ext cx="1285461" cy="2093900"/>
            </a:xfrm>
            <a:custGeom>
              <a:avLst/>
              <a:gdLst>
                <a:gd name="connsiteX0" fmla="*/ 1285461 w 1285461"/>
                <a:gd name="connsiteY0" fmla="*/ 2093900 h 2093900"/>
                <a:gd name="connsiteX1" fmla="*/ 1139687 w 1285461"/>
                <a:gd name="connsiteY1" fmla="*/ 1881865 h 2093900"/>
                <a:gd name="connsiteX2" fmla="*/ 1020417 w 1285461"/>
                <a:gd name="connsiteY2" fmla="*/ 887952 h 2093900"/>
                <a:gd name="connsiteX3" fmla="*/ 1232452 w 1285461"/>
                <a:gd name="connsiteY3" fmla="*/ 56 h 2093900"/>
                <a:gd name="connsiteX4" fmla="*/ 728870 w 1285461"/>
                <a:gd name="connsiteY4" fmla="*/ 927708 h 2093900"/>
                <a:gd name="connsiteX5" fmla="*/ 0 w 1285461"/>
                <a:gd name="connsiteY5" fmla="*/ 1391534 h 2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461" h="2093900">
                  <a:moveTo>
                    <a:pt x="1285461" y="2093900"/>
                  </a:moveTo>
                  <a:cubicBezTo>
                    <a:pt x="1234661" y="2088378"/>
                    <a:pt x="1183861" y="2082856"/>
                    <a:pt x="1139687" y="1881865"/>
                  </a:cubicBezTo>
                  <a:cubicBezTo>
                    <a:pt x="1095513" y="1680874"/>
                    <a:pt x="1004956" y="1201587"/>
                    <a:pt x="1020417" y="887952"/>
                  </a:cubicBezTo>
                  <a:cubicBezTo>
                    <a:pt x="1035878" y="574317"/>
                    <a:pt x="1281043" y="-6570"/>
                    <a:pt x="1232452" y="56"/>
                  </a:cubicBezTo>
                  <a:cubicBezTo>
                    <a:pt x="1183861" y="6682"/>
                    <a:pt x="934279" y="695795"/>
                    <a:pt x="728870" y="927708"/>
                  </a:cubicBezTo>
                  <a:cubicBezTo>
                    <a:pt x="523461" y="1159621"/>
                    <a:pt x="261730" y="1275577"/>
                    <a:pt x="0" y="1391534"/>
                  </a:cubicBezTo>
                </a:path>
              </a:pathLst>
            </a:custGeom>
            <a:noFill/>
            <a:ln w="38100">
              <a:solidFill>
                <a:schemeClr val="accent2">
                  <a:lumMod val="7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34" name="Freeform 133">
              <a:extLst>
                <a:ext uri="{FF2B5EF4-FFF2-40B4-BE49-F238E27FC236}">
                  <a16:creationId xmlns:a16="http://schemas.microsoft.com/office/drawing/2014/main" id="{5ECAC822-8E56-2567-7B2F-7C86D3B576E6}"/>
                </a:ext>
              </a:extLst>
            </p:cNvPr>
            <p:cNvSpPr/>
            <p:nvPr/>
          </p:nvSpPr>
          <p:spPr>
            <a:xfrm rot="10800000">
              <a:off x="7194580" y="6293967"/>
              <a:ext cx="1652004" cy="102948"/>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38100">
              <a:solidFill>
                <a:schemeClr val="accent2">
                  <a:lumMod val="7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139" name="TextBox 138">
              <a:extLst>
                <a:ext uri="{FF2B5EF4-FFF2-40B4-BE49-F238E27FC236}">
                  <a16:creationId xmlns:a16="http://schemas.microsoft.com/office/drawing/2014/main" id="{7E24132A-85BA-0453-AEE0-609EDB856F6C}"/>
                </a:ext>
              </a:extLst>
            </p:cNvPr>
            <p:cNvSpPr txBox="1"/>
            <p:nvPr/>
          </p:nvSpPr>
          <p:spPr>
            <a:xfrm>
              <a:off x="7257429" y="6399699"/>
              <a:ext cx="1717438" cy="338554"/>
            </a:xfrm>
            <a:prstGeom prst="rect">
              <a:avLst/>
            </a:prstGeom>
            <a:noFill/>
          </p:spPr>
          <p:txBody>
            <a:bodyPr wrap="square" rtlCol="0">
              <a:spAutoFit/>
            </a:bodyPr>
            <a:lstStyle/>
            <a:p>
              <a:r>
                <a:rPr lang="en-AU" sz="1600" dirty="0">
                  <a:solidFill>
                    <a:schemeClr val="accent2">
                      <a:lumMod val="75000"/>
                    </a:schemeClr>
                  </a:solidFill>
                </a:rPr>
                <a:t>G2B assessment</a:t>
              </a:r>
            </a:p>
          </p:txBody>
        </p:sp>
        <p:pic>
          <p:nvPicPr>
            <p:cNvPr id="1036" name="Picture 12" descr="compliance&quot; Icon - Download for free – Iconduck">
              <a:extLst>
                <a:ext uri="{FF2B5EF4-FFF2-40B4-BE49-F238E27FC236}">
                  <a16:creationId xmlns:a16="http://schemas.microsoft.com/office/drawing/2014/main" id="{8F9B53D5-9F6B-B1CB-D5BA-E05A777481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6423" y="661452"/>
              <a:ext cx="287799" cy="34508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239E8187-4CE4-4D4B-4F44-B0EF05ABA3CD}"/>
              </a:ext>
            </a:extLst>
          </p:cNvPr>
          <p:cNvSpPr txBox="1"/>
          <p:nvPr/>
        </p:nvSpPr>
        <p:spPr>
          <a:xfrm>
            <a:off x="641157" y="378092"/>
            <a:ext cx="9587305" cy="642484"/>
          </a:xfrm>
          <a:prstGeom prst="rect">
            <a:avLst/>
          </a:prstGeom>
          <a:noFill/>
        </p:spPr>
        <p:txBody>
          <a:bodyPr wrap="none" rtlCol="0">
            <a:spAutoFit/>
          </a:bodyPr>
          <a:lstStyle/>
          <a:p>
            <a:r>
              <a:rPr lang="en-AU" sz="3575" b="1" dirty="0" err="1">
                <a:solidFill>
                  <a:schemeClr val="accent1">
                    <a:lumMod val="50000"/>
                  </a:schemeClr>
                </a:solidFill>
              </a:rPr>
              <a:t>Puttin</a:t>
            </a:r>
            <a:r>
              <a:rPr lang="en-AU" sz="3575" b="1" dirty="0">
                <a:solidFill>
                  <a:schemeClr val="accent1">
                    <a:lumMod val="50000"/>
                  </a:schemeClr>
                </a:solidFill>
              </a:rPr>
              <a:t> it together – entire value chain perspective</a:t>
            </a:r>
          </a:p>
        </p:txBody>
      </p:sp>
    </p:spTree>
    <p:extLst>
      <p:ext uri="{BB962C8B-B14F-4D97-AF65-F5344CB8AC3E}">
        <p14:creationId xmlns:p14="http://schemas.microsoft.com/office/powerpoint/2010/main" val="144165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rth, eco, ecology, fire, global warming, save earth icon - Download on  Iconfinder">
            <a:extLst>
              <a:ext uri="{FF2B5EF4-FFF2-40B4-BE49-F238E27FC236}">
                <a16:creationId xmlns:a16="http://schemas.microsoft.com/office/drawing/2014/main" id="{0D28985E-9652-AD75-F162-9C7EF1B23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83" y="1070788"/>
            <a:ext cx="874486" cy="8744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ECCFF1-403D-BA33-B38B-3F7DAF1559A5}"/>
              </a:ext>
            </a:extLst>
          </p:cNvPr>
          <p:cNvSpPr txBox="1"/>
          <p:nvPr/>
        </p:nvSpPr>
        <p:spPr>
          <a:xfrm>
            <a:off x="1570849" y="1391978"/>
            <a:ext cx="4557486"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T</a:t>
            </a:r>
            <a:r>
              <a:rPr lang="en-AU" sz="1800" b="0" i="0" u="none" strike="noStrike" dirty="0">
                <a:solidFill>
                  <a:srgbClr val="000000"/>
                </a:solidFill>
                <a:effectLst/>
                <a:latin typeface="Calibri" panose="020F0502020204030204" pitchFamily="34" charset="0"/>
              </a:rPr>
              <a:t>he world faces sustainability challenges</a:t>
            </a:r>
          </a:p>
        </p:txBody>
      </p:sp>
      <p:sp>
        <p:nvSpPr>
          <p:cNvPr id="2" name="TextBox 1">
            <a:extLst>
              <a:ext uri="{FF2B5EF4-FFF2-40B4-BE49-F238E27FC236}">
                <a16:creationId xmlns:a16="http://schemas.microsoft.com/office/drawing/2014/main" id="{7B09A60C-ADE5-BCC1-FFB8-5349BD0772A3}"/>
              </a:ext>
            </a:extLst>
          </p:cNvPr>
          <p:cNvSpPr txBox="1"/>
          <p:nvPr/>
        </p:nvSpPr>
        <p:spPr>
          <a:xfrm>
            <a:off x="641157" y="378092"/>
            <a:ext cx="9726381" cy="642484"/>
          </a:xfrm>
          <a:prstGeom prst="rect">
            <a:avLst/>
          </a:prstGeom>
          <a:noFill/>
        </p:spPr>
        <p:txBody>
          <a:bodyPr wrap="none" rtlCol="0">
            <a:spAutoFit/>
          </a:bodyPr>
          <a:lstStyle/>
          <a:p>
            <a:r>
              <a:rPr lang="en-AU" sz="3575" b="1" dirty="0">
                <a:solidFill>
                  <a:schemeClr val="accent1">
                    <a:lumMod val="50000"/>
                  </a:schemeClr>
                </a:solidFill>
              </a:rPr>
              <a:t>The motivation for recommendation rec49 (UNTP)</a:t>
            </a:r>
          </a:p>
        </p:txBody>
      </p:sp>
      <p:grpSp>
        <p:nvGrpSpPr>
          <p:cNvPr id="19" name="Group 18">
            <a:extLst>
              <a:ext uri="{FF2B5EF4-FFF2-40B4-BE49-F238E27FC236}">
                <a16:creationId xmlns:a16="http://schemas.microsoft.com/office/drawing/2014/main" id="{BD189B9A-4472-E185-7C6E-C9F7CC6E058E}"/>
              </a:ext>
            </a:extLst>
          </p:cNvPr>
          <p:cNvGrpSpPr/>
          <p:nvPr/>
        </p:nvGrpSpPr>
        <p:grpSpPr>
          <a:xfrm>
            <a:off x="571554" y="1843147"/>
            <a:ext cx="7917592" cy="947057"/>
            <a:chOff x="571554" y="1843147"/>
            <a:chExt cx="7917592" cy="947057"/>
          </a:xfrm>
        </p:grpSpPr>
        <p:pic>
          <p:nvPicPr>
            <p:cNvPr id="1030" name="Picture 6" descr="Government - Free architecture and city icons">
              <a:extLst>
                <a:ext uri="{FF2B5EF4-FFF2-40B4-BE49-F238E27FC236}">
                  <a16:creationId xmlns:a16="http://schemas.microsoft.com/office/drawing/2014/main" id="{474A649C-7D6A-2B3D-4297-6C1D4441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630" y="1843147"/>
              <a:ext cx="947057" cy="9470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8715B1-2B5C-8658-1401-1685A677D9E9}"/>
                </a:ext>
              </a:extLst>
            </p:cNvPr>
            <p:cNvSpPr txBox="1"/>
            <p:nvPr/>
          </p:nvSpPr>
          <p:spPr>
            <a:xfrm>
              <a:off x="2255262" y="2076070"/>
              <a:ext cx="6233884"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R</a:t>
              </a:r>
              <a:r>
                <a:rPr lang="en-AU" sz="1800" b="0" i="0" u="none" strike="noStrike" dirty="0">
                  <a:solidFill>
                    <a:srgbClr val="000000"/>
                  </a:solidFill>
                  <a:effectLst/>
                  <a:latin typeface="Calibri" panose="020F0502020204030204" pitchFamily="34" charset="0"/>
                </a:rPr>
                <a:t>egulators and markets are responding</a:t>
              </a:r>
            </a:p>
          </p:txBody>
        </p:sp>
        <p:sp>
          <p:nvSpPr>
            <p:cNvPr id="5" name="Bent Arrow 4">
              <a:extLst>
                <a:ext uri="{FF2B5EF4-FFF2-40B4-BE49-F238E27FC236}">
                  <a16:creationId xmlns:a16="http://schemas.microsoft.com/office/drawing/2014/main" id="{CB8C5A11-7960-B90E-A6AC-8E1CA8B7F544}"/>
                </a:ext>
              </a:extLst>
            </p:cNvPr>
            <p:cNvSpPr/>
            <p:nvPr/>
          </p:nvSpPr>
          <p:spPr>
            <a:xfrm flipV="1">
              <a:off x="987972" y="2024574"/>
              <a:ext cx="360469" cy="586332"/>
            </a:xfrm>
            <a:prstGeom prst="bentArrow">
              <a:avLst>
                <a:gd name="adj1" fmla="val 25000"/>
                <a:gd name="adj2" fmla="val 28002"/>
                <a:gd name="adj3" fmla="val 33940"/>
                <a:gd name="adj4" fmla="val 4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TextBox 10">
              <a:extLst>
                <a:ext uri="{FF2B5EF4-FFF2-40B4-BE49-F238E27FC236}">
                  <a16:creationId xmlns:a16="http://schemas.microsoft.com/office/drawing/2014/main" id="{F8E193B7-D93F-0691-BB04-89E90A98F5C1}"/>
                </a:ext>
              </a:extLst>
            </p:cNvPr>
            <p:cNvSpPr txBox="1"/>
            <p:nvPr/>
          </p:nvSpPr>
          <p:spPr>
            <a:xfrm>
              <a:off x="571554" y="2132009"/>
              <a:ext cx="432172"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So</a:t>
              </a:r>
              <a:endParaRPr lang="en-AU" sz="1800" b="0" i="0" u="none" strike="noStrike" dirty="0">
                <a:solidFill>
                  <a:srgbClr val="000000"/>
                </a:solidFill>
                <a:effectLst/>
                <a:latin typeface="Calibri" panose="020F0502020204030204" pitchFamily="34" charset="0"/>
              </a:endParaRPr>
            </a:p>
          </p:txBody>
        </p:sp>
      </p:grpSp>
      <p:grpSp>
        <p:nvGrpSpPr>
          <p:cNvPr id="21" name="Group 20">
            <a:extLst>
              <a:ext uri="{FF2B5EF4-FFF2-40B4-BE49-F238E27FC236}">
                <a16:creationId xmlns:a16="http://schemas.microsoft.com/office/drawing/2014/main" id="{F33D1B36-CA07-DF9C-29AA-A9AA514188D2}"/>
              </a:ext>
            </a:extLst>
          </p:cNvPr>
          <p:cNvGrpSpPr/>
          <p:nvPr/>
        </p:nvGrpSpPr>
        <p:grpSpPr>
          <a:xfrm>
            <a:off x="1028402" y="2916754"/>
            <a:ext cx="8685964" cy="721178"/>
            <a:chOff x="1028402" y="2916754"/>
            <a:chExt cx="8685964" cy="721178"/>
          </a:xfrm>
        </p:grpSpPr>
        <p:pic>
          <p:nvPicPr>
            <p:cNvPr id="1028" name="Picture 4" descr="Incentive - Free business and finance icons">
              <a:extLst>
                <a:ext uri="{FF2B5EF4-FFF2-40B4-BE49-F238E27FC236}">
                  <a16:creationId xmlns:a16="http://schemas.microsoft.com/office/drawing/2014/main" id="{691CBC81-8180-A163-DFFC-194BA766E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105" y="2916754"/>
              <a:ext cx="721178" cy="7211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9C71428-E2CC-C468-4079-0C4B593B3A09}"/>
                </a:ext>
              </a:extLst>
            </p:cNvPr>
            <p:cNvSpPr txBox="1"/>
            <p:nvPr/>
          </p:nvSpPr>
          <p:spPr>
            <a:xfrm>
              <a:off x="3030538" y="2923899"/>
              <a:ext cx="6683828" cy="646331"/>
            </a:xfrm>
            <a:prstGeom prst="rect">
              <a:avLst/>
            </a:prstGeom>
            <a:noFill/>
          </p:spPr>
          <p:txBody>
            <a:bodyPr wrap="square">
              <a:spAutoFit/>
            </a:bodyPr>
            <a:lstStyle/>
            <a:p>
              <a:pPr algn="l"/>
              <a:r>
                <a:rPr lang="en-AU" dirty="0">
                  <a:solidFill>
                    <a:srgbClr val="000000"/>
                  </a:solidFill>
                  <a:latin typeface="Calibri" panose="020F0502020204030204" pitchFamily="34" charset="0"/>
                </a:rPr>
                <a:t>T</a:t>
              </a:r>
              <a:r>
                <a:rPr lang="en-AU" sz="1800" b="0" i="0" u="none" strike="noStrike" dirty="0">
                  <a:solidFill>
                    <a:srgbClr val="000000"/>
                  </a:solidFill>
                  <a:effectLst/>
                  <a:latin typeface="Calibri" panose="020F0502020204030204" pitchFamily="34" charset="0"/>
                </a:rPr>
                <a:t>his starts to provide meaningful incentives for sustainable behaviours</a:t>
              </a:r>
            </a:p>
          </p:txBody>
        </p:sp>
        <p:sp>
          <p:nvSpPr>
            <p:cNvPr id="6" name="Bent Arrow 5">
              <a:extLst>
                <a:ext uri="{FF2B5EF4-FFF2-40B4-BE49-F238E27FC236}">
                  <a16:creationId xmlns:a16="http://schemas.microsoft.com/office/drawing/2014/main" id="{69F50E9F-FEAF-9174-1E69-618B7DB47A2D}"/>
                </a:ext>
              </a:extLst>
            </p:cNvPr>
            <p:cNvSpPr/>
            <p:nvPr/>
          </p:nvSpPr>
          <p:spPr>
            <a:xfrm flipV="1">
              <a:off x="1577774" y="2976231"/>
              <a:ext cx="360469" cy="586332"/>
            </a:xfrm>
            <a:prstGeom prst="bentArrow">
              <a:avLst>
                <a:gd name="adj1" fmla="val 25000"/>
                <a:gd name="adj2" fmla="val 28002"/>
                <a:gd name="adj3" fmla="val 33940"/>
                <a:gd name="adj4" fmla="val 4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TextBox 12">
              <a:extLst>
                <a:ext uri="{FF2B5EF4-FFF2-40B4-BE49-F238E27FC236}">
                  <a16:creationId xmlns:a16="http://schemas.microsoft.com/office/drawing/2014/main" id="{ADBB767C-F233-66A4-8827-D1C71D70E505}"/>
                </a:ext>
              </a:extLst>
            </p:cNvPr>
            <p:cNvSpPr txBox="1"/>
            <p:nvPr/>
          </p:nvSpPr>
          <p:spPr>
            <a:xfrm>
              <a:off x="1028402" y="3084731"/>
              <a:ext cx="593567"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And</a:t>
              </a:r>
              <a:endParaRPr lang="en-AU" sz="1800" b="0" i="0" u="none" strike="noStrike" dirty="0">
                <a:solidFill>
                  <a:srgbClr val="000000"/>
                </a:solidFill>
                <a:effectLst/>
                <a:latin typeface="Calibri" panose="020F0502020204030204" pitchFamily="34" charset="0"/>
              </a:endParaRPr>
            </a:p>
          </p:txBody>
        </p:sp>
      </p:grpSp>
      <p:grpSp>
        <p:nvGrpSpPr>
          <p:cNvPr id="22" name="Group 21">
            <a:extLst>
              <a:ext uri="{FF2B5EF4-FFF2-40B4-BE49-F238E27FC236}">
                <a16:creationId xmlns:a16="http://schemas.microsoft.com/office/drawing/2014/main" id="{5C649336-FF65-C132-2D70-ECE4CB5C4FCA}"/>
              </a:ext>
            </a:extLst>
          </p:cNvPr>
          <p:cNvGrpSpPr/>
          <p:nvPr/>
        </p:nvGrpSpPr>
        <p:grpSpPr>
          <a:xfrm>
            <a:off x="1737168" y="3466041"/>
            <a:ext cx="8725599" cy="975893"/>
            <a:chOff x="1737168" y="3466041"/>
            <a:chExt cx="8725599" cy="975893"/>
          </a:xfrm>
        </p:grpSpPr>
        <p:pic>
          <p:nvPicPr>
            <p:cNvPr id="1032" name="Picture 8" descr="90+ Greenwashing Illustrations, Royalty-Free Vector Graphics &amp; Clip Art -  iStock | Greenwashing fashion, Greenwashing concept">
              <a:extLst>
                <a:ext uri="{FF2B5EF4-FFF2-40B4-BE49-F238E27FC236}">
                  <a16:creationId xmlns:a16="http://schemas.microsoft.com/office/drawing/2014/main" id="{26E5ECC1-2E37-6B39-4496-140675C2B5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44" t="5513" r="12963" b="19624"/>
            <a:stretch/>
          </p:blipFill>
          <p:spPr bwMode="auto">
            <a:xfrm>
              <a:off x="2839834" y="3466041"/>
              <a:ext cx="946309" cy="9758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464C6B-7014-1B85-EDD1-BE94AC0D4CD5}"/>
                </a:ext>
              </a:extLst>
            </p:cNvPr>
            <p:cNvSpPr txBox="1"/>
            <p:nvPr/>
          </p:nvSpPr>
          <p:spPr>
            <a:xfrm>
              <a:off x="3778939" y="3769321"/>
              <a:ext cx="6683828"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The </a:t>
              </a:r>
              <a:r>
                <a:rPr lang="en-AU" sz="1800" b="0" i="0" u="none" strike="noStrike" dirty="0">
                  <a:solidFill>
                    <a:srgbClr val="000000"/>
                  </a:solidFill>
                  <a:effectLst/>
                  <a:latin typeface="Calibri" panose="020F0502020204030204" pitchFamily="34" charset="0"/>
                </a:rPr>
                <a:t>same incentives encourage more greenwashing</a:t>
              </a:r>
            </a:p>
          </p:txBody>
        </p:sp>
        <p:sp>
          <p:nvSpPr>
            <p:cNvPr id="7" name="Bent Arrow 6">
              <a:extLst>
                <a:ext uri="{FF2B5EF4-FFF2-40B4-BE49-F238E27FC236}">
                  <a16:creationId xmlns:a16="http://schemas.microsoft.com/office/drawing/2014/main" id="{8156819D-A7C5-E2C2-61E9-802D02E0DC9B}"/>
                </a:ext>
              </a:extLst>
            </p:cNvPr>
            <p:cNvSpPr/>
            <p:nvPr/>
          </p:nvSpPr>
          <p:spPr>
            <a:xfrm flipV="1">
              <a:off x="2330735" y="3780395"/>
              <a:ext cx="360469" cy="586332"/>
            </a:xfrm>
            <a:prstGeom prst="bentArrow">
              <a:avLst>
                <a:gd name="adj1" fmla="val 25000"/>
                <a:gd name="adj2" fmla="val 28002"/>
                <a:gd name="adj3" fmla="val 33940"/>
                <a:gd name="adj4" fmla="val 4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TextBox 14">
              <a:extLst>
                <a:ext uri="{FF2B5EF4-FFF2-40B4-BE49-F238E27FC236}">
                  <a16:creationId xmlns:a16="http://schemas.microsoft.com/office/drawing/2014/main" id="{3938D831-DC01-CB6C-BDEE-076EA3210CE5}"/>
                </a:ext>
              </a:extLst>
            </p:cNvPr>
            <p:cNvSpPr txBox="1"/>
            <p:nvPr/>
          </p:nvSpPr>
          <p:spPr>
            <a:xfrm>
              <a:off x="1737168" y="3856843"/>
              <a:ext cx="593567"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But</a:t>
              </a:r>
              <a:endParaRPr lang="en-AU" sz="1800" b="0" i="0" u="none" strike="noStrike" dirty="0">
                <a:solidFill>
                  <a:srgbClr val="000000"/>
                </a:solidFill>
                <a:effectLst/>
                <a:latin typeface="Calibri" panose="020F0502020204030204" pitchFamily="34" charset="0"/>
              </a:endParaRPr>
            </a:p>
          </p:txBody>
        </p:sp>
      </p:grpSp>
      <p:grpSp>
        <p:nvGrpSpPr>
          <p:cNvPr id="23" name="Group 22">
            <a:extLst>
              <a:ext uri="{FF2B5EF4-FFF2-40B4-BE49-F238E27FC236}">
                <a16:creationId xmlns:a16="http://schemas.microsoft.com/office/drawing/2014/main" id="{7B8AEE30-EFBD-129C-2EDE-C4CE86974D6A}"/>
              </a:ext>
            </a:extLst>
          </p:cNvPr>
          <p:cNvGrpSpPr/>
          <p:nvPr/>
        </p:nvGrpSpPr>
        <p:grpSpPr>
          <a:xfrm>
            <a:off x="2407662" y="4554549"/>
            <a:ext cx="8758684" cy="764133"/>
            <a:chOff x="2407662" y="4554549"/>
            <a:chExt cx="8758684" cy="764133"/>
          </a:xfrm>
        </p:grpSpPr>
        <p:pic>
          <p:nvPicPr>
            <p:cNvPr id="1034" name="Picture 10" descr="Transparency - Free security icons">
              <a:extLst>
                <a:ext uri="{FF2B5EF4-FFF2-40B4-BE49-F238E27FC236}">
                  <a16:creationId xmlns:a16="http://schemas.microsoft.com/office/drawing/2014/main" id="{7EC8A410-2336-4C86-7823-170D5C4CDD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350" y="4597504"/>
              <a:ext cx="721178" cy="7211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BE88E22-203C-15A6-535E-F4929A611BB5}"/>
                </a:ext>
              </a:extLst>
            </p:cNvPr>
            <p:cNvSpPr txBox="1"/>
            <p:nvPr/>
          </p:nvSpPr>
          <p:spPr>
            <a:xfrm>
              <a:off x="4482518" y="4554549"/>
              <a:ext cx="6683828" cy="646331"/>
            </a:xfrm>
            <a:prstGeom prst="rect">
              <a:avLst/>
            </a:prstGeom>
            <a:noFill/>
          </p:spPr>
          <p:txBody>
            <a:bodyPr wrap="square">
              <a:spAutoFit/>
            </a:bodyPr>
            <a:lstStyle/>
            <a:p>
              <a:r>
                <a:rPr lang="en-AU" dirty="0">
                  <a:solidFill>
                    <a:srgbClr val="000000"/>
                  </a:solidFill>
                  <a:latin typeface="Calibri" panose="020F0502020204030204" pitchFamily="34" charset="0"/>
                </a:rPr>
                <a:t>T</a:t>
              </a:r>
              <a:r>
                <a:rPr lang="en-AU" sz="1800" b="0" i="0" u="none" strike="noStrike" dirty="0">
                  <a:solidFill>
                    <a:srgbClr val="000000"/>
                  </a:solidFill>
                  <a:effectLst/>
                  <a:latin typeface="Calibri" panose="020F0502020204030204" pitchFamily="34" charset="0"/>
                </a:rPr>
                <a:t>o maintain the </a:t>
              </a:r>
              <a:r>
                <a:rPr lang="en-AU" sz="1800" b="1" i="0" u="sng" strike="noStrike" dirty="0">
                  <a:solidFill>
                    <a:srgbClr val="000000"/>
                  </a:solidFill>
                  <a:effectLst/>
                  <a:latin typeface="Calibri" panose="020F0502020204030204" pitchFamily="34" charset="0"/>
                </a:rPr>
                <a:t>value </a:t>
              </a:r>
              <a:r>
                <a:rPr lang="en-AU" sz="1800" b="0" i="0" u="none" strike="noStrike" dirty="0">
                  <a:solidFill>
                    <a:srgbClr val="000000"/>
                  </a:solidFill>
                  <a:effectLst/>
                  <a:latin typeface="Calibri" panose="020F0502020204030204" pitchFamily="34" charset="0"/>
                </a:rPr>
                <a:t>of the incentives we need to combat greenwashing through transparency – at the scale digitisation allows </a:t>
              </a:r>
              <a:endParaRPr lang="en-AU" dirty="0"/>
            </a:p>
          </p:txBody>
        </p:sp>
        <p:sp>
          <p:nvSpPr>
            <p:cNvPr id="8" name="Bent Arrow 7">
              <a:extLst>
                <a:ext uri="{FF2B5EF4-FFF2-40B4-BE49-F238E27FC236}">
                  <a16:creationId xmlns:a16="http://schemas.microsoft.com/office/drawing/2014/main" id="{7BB006F5-2B91-E4AF-CF55-4C78291534C1}"/>
                </a:ext>
              </a:extLst>
            </p:cNvPr>
            <p:cNvSpPr/>
            <p:nvPr/>
          </p:nvSpPr>
          <p:spPr>
            <a:xfrm flipV="1">
              <a:off x="2903283" y="4603562"/>
              <a:ext cx="360469" cy="586332"/>
            </a:xfrm>
            <a:prstGeom prst="bentArrow">
              <a:avLst>
                <a:gd name="adj1" fmla="val 25000"/>
                <a:gd name="adj2" fmla="val 28002"/>
                <a:gd name="adj3" fmla="val 33940"/>
                <a:gd name="adj4" fmla="val 4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7" name="TextBox 16">
              <a:extLst>
                <a:ext uri="{FF2B5EF4-FFF2-40B4-BE49-F238E27FC236}">
                  <a16:creationId xmlns:a16="http://schemas.microsoft.com/office/drawing/2014/main" id="{7C430C9A-3F1A-3266-3B10-DBB1C8C9B9D2}"/>
                </a:ext>
              </a:extLst>
            </p:cNvPr>
            <p:cNvSpPr txBox="1"/>
            <p:nvPr/>
          </p:nvSpPr>
          <p:spPr>
            <a:xfrm>
              <a:off x="2407662" y="4658571"/>
              <a:ext cx="432172"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So</a:t>
              </a:r>
              <a:endParaRPr lang="en-AU" sz="1800" b="0" i="0" u="none" strike="noStrike" dirty="0">
                <a:solidFill>
                  <a:srgbClr val="000000"/>
                </a:solidFill>
                <a:effectLst/>
                <a:latin typeface="Calibri" panose="020F0502020204030204" pitchFamily="34" charset="0"/>
              </a:endParaRPr>
            </a:p>
          </p:txBody>
        </p:sp>
      </p:grpSp>
      <p:grpSp>
        <p:nvGrpSpPr>
          <p:cNvPr id="25" name="Group 24">
            <a:extLst>
              <a:ext uri="{FF2B5EF4-FFF2-40B4-BE49-F238E27FC236}">
                <a16:creationId xmlns:a16="http://schemas.microsoft.com/office/drawing/2014/main" id="{F012E972-E3DD-24B1-F0DA-20F7A83C2736}"/>
              </a:ext>
            </a:extLst>
          </p:cNvPr>
          <p:cNvGrpSpPr/>
          <p:nvPr/>
        </p:nvGrpSpPr>
        <p:grpSpPr>
          <a:xfrm>
            <a:off x="3099482" y="5299208"/>
            <a:ext cx="8509367" cy="874700"/>
            <a:chOff x="3099482" y="5299208"/>
            <a:chExt cx="8509367" cy="874700"/>
          </a:xfrm>
        </p:grpSpPr>
        <p:pic>
          <p:nvPicPr>
            <p:cNvPr id="1036" name="Picture 12" descr="Hard work - Free business icons">
              <a:extLst>
                <a:ext uri="{FF2B5EF4-FFF2-40B4-BE49-F238E27FC236}">
                  <a16:creationId xmlns:a16="http://schemas.microsoft.com/office/drawing/2014/main" id="{0961429A-DA3A-4F5E-39AA-74FA5B96B8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4126" y="5299208"/>
              <a:ext cx="874700" cy="8747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7B122F6-663D-896E-E48A-D8CCAEB963FB}"/>
                </a:ext>
              </a:extLst>
            </p:cNvPr>
            <p:cNvSpPr txBox="1"/>
            <p:nvPr/>
          </p:nvSpPr>
          <p:spPr>
            <a:xfrm>
              <a:off x="5369442" y="5466022"/>
              <a:ext cx="6239407" cy="646331"/>
            </a:xfrm>
            <a:prstGeom prst="rect">
              <a:avLst/>
            </a:prstGeom>
            <a:noFill/>
          </p:spPr>
          <p:txBody>
            <a:bodyPr wrap="square">
              <a:spAutoFit/>
            </a:bodyPr>
            <a:lstStyle/>
            <a:p>
              <a:pPr algn="l"/>
              <a:r>
                <a:rPr lang="en-AU" dirty="0">
                  <a:solidFill>
                    <a:srgbClr val="000000"/>
                  </a:solidFill>
                  <a:latin typeface="Calibri" panose="020F0502020204030204" pitchFamily="34" charset="0"/>
                </a:rPr>
                <a:t>There </a:t>
              </a:r>
              <a:r>
                <a:rPr lang="en-AU" i="0" u="none" strike="noStrike" dirty="0">
                  <a:solidFill>
                    <a:srgbClr val="000000"/>
                  </a:solidFill>
                  <a:effectLst/>
                  <a:latin typeface="Calibri" panose="020F0502020204030204" pitchFamily="34" charset="0"/>
                </a:rPr>
                <a:t>are a lot of </a:t>
              </a:r>
              <a:r>
                <a:rPr lang="en-AU" b="1" i="0" u="sng" strike="noStrike" dirty="0">
                  <a:solidFill>
                    <a:srgbClr val="000000"/>
                  </a:solidFill>
                  <a:effectLst/>
                  <a:latin typeface="Calibri" panose="020F0502020204030204" pitchFamily="34" charset="0"/>
                </a:rPr>
                <a:t>challenges</a:t>
              </a:r>
              <a:r>
                <a:rPr lang="en-AU" i="0" u="none" strike="noStrike" dirty="0">
                  <a:solidFill>
                    <a:srgbClr val="000000"/>
                  </a:solidFill>
                  <a:effectLst/>
                  <a:latin typeface="Calibri" panose="020F0502020204030204" pitchFamily="34" charset="0"/>
                </a:rPr>
                <a:t> to achieving supply chain transparency at scale – hence recommendation 49</a:t>
              </a:r>
            </a:p>
          </p:txBody>
        </p:sp>
        <p:sp>
          <p:nvSpPr>
            <p:cNvPr id="9" name="Bent Arrow 8">
              <a:extLst>
                <a:ext uri="{FF2B5EF4-FFF2-40B4-BE49-F238E27FC236}">
                  <a16:creationId xmlns:a16="http://schemas.microsoft.com/office/drawing/2014/main" id="{8CB00F89-700A-0BAF-E95F-CFA20FC36D57}"/>
                </a:ext>
              </a:extLst>
            </p:cNvPr>
            <p:cNvSpPr/>
            <p:nvPr/>
          </p:nvSpPr>
          <p:spPr>
            <a:xfrm flipV="1">
              <a:off x="3676124" y="5443392"/>
              <a:ext cx="360469" cy="586332"/>
            </a:xfrm>
            <a:prstGeom prst="bentArrow">
              <a:avLst>
                <a:gd name="adj1" fmla="val 25000"/>
                <a:gd name="adj2" fmla="val 28002"/>
                <a:gd name="adj3" fmla="val 33940"/>
                <a:gd name="adj4" fmla="val 4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8" name="TextBox 17">
              <a:extLst>
                <a:ext uri="{FF2B5EF4-FFF2-40B4-BE49-F238E27FC236}">
                  <a16:creationId xmlns:a16="http://schemas.microsoft.com/office/drawing/2014/main" id="{594386E6-75EB-C172-2F90-39AFDE5FDFD5}"/>
                </a:ext>
              </a:extLst>
            </p:cNvPr>
            <p:cNvSpPr txBox="1"/>
            <p:nvPr/>
          </p:nvSpPr>
          <p:spPr>
            <a:xfrm>
              <a:off x="3099482" y="5551892"/>
              <a:ext cx="593567" cy="369332"/>
            </a:xfrm>
            <a:prstGeom prst="rect">
              <a:avLst/>
            </a:prstGeom>
            <a:noFill/>
          </p:spPr>
          <p:txBody>
            <a:bodyPr wrap="square">
              <a:spAutoFit/>
            </a:bodyPr>
            <a:lstStyle/>
            <a:p>
              <a:pPr algn="l"/>
              <a:r>
                <a:rPr lang="en-AU" dirty="0">
                  <a:solidFill>
                    <a:srgbClr val="000000"/>
                  </a:solidFill>
                  <a:latin typeface="Calibri" panose="020F0502020204030204" pitchFamily="34" charset="0"/>
                </a:rPr>
                <a:t>But</a:t>
              </a:r>
              <a:endParaRPr lang="en-AU" sz="1800" i="0" u="none" strike="noStrike" dirty="0">
                <a:solidFill>
                  <a:srgbClr val="000000"/>
                </a:solidFill>
                <a:effectLst/>
                <a:latin typeface="Calibri" panose="020F0502020204030204" pitchFamily="34" charset="0"/>
              </a:endParaRPr>
            </a:p>
          </p:txBody>
        </p:sp>
      </p:grpSp>
    </p:spTree>
    <p:extLst>
      <p:ext uri="{BB962C8B-B14F-4D97-AF65-F5344CB8AC3E}">
        <p14:creationId xmlns:p14="http://schemas.microsoft.com/office/powerpoint/2010/main" val="243030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10BF1-C95B-4A7B-C3A7-A70413E92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ABAA9C-EB35-8C8E-E7A2-A7AC7BD2A1CB}"/>
              </a:ext>
            </a:extLst>
          </p:cNvPr>
          <p:cNvSpPr txBox="1"/>
          <p:nvPr/>
        </p:nvSpPr>
        <p:spPr>
          <a:xfrm>
            <a:off x="641157" y="378092"/>
            <a:ext cx="7234866" cy="642484"/>
          </a:xfrm>
          <a:prstGeom prst="rect">
            <a:avLst/>
          </a:prstGeom>
          <a:noFill/>
        </p:spPr>
        <p:txBody>
          <a:bodyPr wrap="none" rtlCol="0">
            <a:spAutoFit/>
          </a:bodyPr>
          <a:lstStyle/>
          <a:p>
            <a:r>
              <a:rPr lang="en-AU" sz="3575" b="1" dirty="0">
                <a:solidFill>
                  <a:schemeClr val="accent1">
                    <a:lumMod val="50000"/>
                  </a:schemeClr>
                </a:solidFill>
              </a:rPr>
              <a:t>Why UNTP? What about other DPPs?</a:t>
            </a:r>
          </a:p>
        </p:txBody>
      </p:sp>
      <p:sp>
        <p:nvSpPr>
          <p:cNvPr id="4121" name="TextBox 4120">
            <a:extLst>
              <a:ext uri="{FF2B5EF4-FFF2-40B4-BE49-F238E27FC236}">
                <a16:creationId xmlns:a16="http://schemas.microsoft.com/office/drawing/2014/main" id="{8B5E84EF-3CE9-526C-02AE-6479128ACE1D}"/>
              </a:ext>
            </a:extLst>
          </p:cNvPr>
          <p:cNvSpPr txBox="1"/>
          <p:nvPr/>
        </p:nvSpPr>
        <p:spPr>
          <a:xfrm>
            <a:off x="641156" y="1798037"/>
            <a:ext cx="10117331" cy="3108543"/>
          </a:xfrm>
          <a:prstGeom prst="rect">
            <a:avLst/>
          </a:prstGeom>
          <a:noFill/>
        </p:spPr>
        <p:txBody>
          <a:bodyPr wrap="square" rtlCol="0">
            <a:spAutoFit/>
          </a:bodyPr>
          <a:lstStyle/>
          <a:p>
            <a:r>
              <a:rPr lang="en-AU" sz="2800" dirty="0"/>
              <a:t>There are many similar initiatives happening around the world.  Some are regulatory mandates, and some have strong industry support. Why should I implement UNTP? </a:t>
            </a:r>
          </a:p>
          <a:p>
            <a:endParaRPr lang="en-AU" sz="2800" dirty="0"/>
          </a:p>
          <a:p>
            <a:pPr marL="514350" indent="-514350">
              <a:buFont typeface="+mj-lt"/>
              <a:buAutoNum type="arabicPeriod"/>
            </a:pPr>
            <a:r>
              <a:rPr lang="en-AU" sz="2800" dirty="0"/>
              <a:t>Cross-border upstream focus complements regulatory initiatives</a:t>
            </a:r>
          </a:p>
          <a:p>
            <a:pPr marL="514350" indent="-514350">
              <a:buFont typeface="+mj-lt"/>
              <a:buAutoNum type="arabicPeriod"/>
            </a:pPr>
            <a:r>
              <a:rPr lang="en-AU" sz="2800" dirty="0"/>
              <a:t>Cross-industry core supports industry sector initiatives.</a:t>
            </a:r>
          </a:p>
          <a:p>
            <a:pPr marL="514350" indent="-514350">
              <a:buFont typeface="+mj-lt"/>
              <a:buAutoNum type="arabicPeriod"/>
            </a:pPr>
            <a:r>
              <a:rPr lang="en-AU" sz="2800" dirty="0"/>
              <a:t>Complete yet simple solution with a lot of re-usable capability.</a:t>
            </a:r>
          </a:p>
        </p:txBody>
      </p:sp>
    </p:spTree>
    <p:extLst>
      <p:ext uri="{BB962C8B-B14F-4D97-AF65-F5344CB8AC3E}">
        <p14:creationId xmlns:p14="http://schemas.microsoft.com/office/powerpoint/2010/main" val="14068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5CE85-6DCA-A686-6348-FF6B970925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C9378A2-17C0-95D8-C289-197603EF0B30}"/>
              </a:ext>
            </a:extLst>
          </p:cNvPr>
          <p:cNvSpPr txBox="1"/>
          <p:nvPr/>
        </p:nvSpPr>
        <p:spPr>
          <a:xfrm>
            <a:off x="641157" y="378092"/>
            <a:ext cx="9209765" cy="642484"/>
          </a:xfrm>
          <a:prstGeom prst="rect">
            <a:avLst/>
          </a:prstGeom>
          <a:noFill/>
        </p:spPr>
        <p:txBody>
          <a:bodyPr wrap="none" rtlCol="0">
            <a:spAutoFit/>
          </a:bodyPr>
          <a:lstStyle/>
          <a:p>
            <a:r>
              <a:rPr lang="en-AU" sz="3575" b="1" dirty="0">
                <a:solidFill>
                  <a:schemeClr val="accent1">
                    <a:lumMod val="50000"/>
                  </a:schemeClr>
                </a:solidFill>
              </a:rPr>
              <a:t>Every regulated market has cross-border supply</a:t>
            </a:r>
          </a:p>
        </p:txBody>
      </p:sp>
      <p:graphicFrame>
        <p:nvGraphicFramePr>
          <p:cNvPr id="58" name="Diagramme 4">
            <a:extLst>
              <a:ext uri="{FF2B5EF4-FFF2-40B4-BE49-F238E27FC236}">
                <a16:creationId xmlns:a16="http://schemas.microsoft.com/office/drawing/2014/main" id="{508596AC-D34E-F118-D471-BEF812441D9F}"/>
              </a:ext>
            </a:extLst>
          </p:cNvPr>
          <p:cNvGraphicFramePr/>
          <p:nvPr>
            <p:extLst>
              <p:ext uri="{D42A27DB-BD31-4B8C-83A1-F6EECF244321}">
                <p14:modId xmlns:p14="http://schemas.microsoft.com/office/powerpoint/2010/main" val="4185118884"/>
              </p:ext>
            </p:extLst>
          </p:nvPr>
        </p:nvGraphicFramePr>
        <p:xfrm>
          <a:off x="269101" y="4281097"/>
          <a:ext cx="10349471" cy="1405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9" name="Image 5">
            <a:extLst>
              <a:ext uri="{FF2B5EF4-FFF2-40B4-BE49-F238E27FC236}">
                <a16:creationId xmlns:a16="http://schemas.microsoft.com/office/drawing/2014/main" id="{95E81E08-8FF2-0B2F-A629-693A90793E51}"/>
              </a:ext>
            </a:extLst>
          </p:cNvPr>
          <p:cNvPicPr>
            <a:picLocks noChangeAspect="1"/>
          </p:cNvPicPr>
          <p:nvPr/>
        </p:nvPicPr>
        <p:blipFill>
          <a:blip r:embed="rId8"/>
          <a:stretch>
            <a:fillRect/>
          </a:stretch>
        </p:blipFill>
        <p:spPr>
          <a:xfrm>
            <a:off x="10450203" y="2697760"/>
            <a:ext cx="1071967" cy="1435053"/>
          </a:xfrm>
          <a:prstGeom prst="rect">
            <a:avLst/>
          </a:prstGeom>
        </p:spPr>
      </p:pic>
      <p:sp>
        <p:nvSpPr>
          <p:cNvPr id="60" name="Rectangle 59">
            <a:extLst>
              <a:ext uri="{FF2B5EF4-FFF2-40B4-BE49-F238E27FC236}">
                <a16:creationId xmlns:a16="http://schemas.microsoft.com/office/drawing/2014/main" id="{43D75A25-F6F4-2D42-29D3-0FC7F5EAE632}"/>
              </a:ext>
            </a:extLst>
          </p:cNvPr>
          <p:cNvSpPr/>
          <p:nvPr/>
        </p:nvSpPr>
        <p:spPr>
          <a:xfrm>
            <a:off x="434546" y="4449267"/>
            <a:ext cx="823784" cy="313200"/>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1" name="Rectangle 60">
            <a:extLst>
              <a:ext uri="{FF2B5EF4-FFF2-40B4-BE49-F238E27FC236}">
                <a16:creationId xmlns:a16="http://schemas.microsoft.com/office/drawing/2014/main" id="{28205AE3-CFD1-5364-D6F7-85E742B11A35}"/>
              </a:ext>
            </a:extLst>
          </p:cNvPr>
          <p:cNvSpPr/>
          <p:nvPr/>
        </p:nvSpPr>
        <p:spPr>
          <a:xfrm>
            <a:off x="1708395" y="4449267"/>
            <a:ext cx="823784" cy="313200"/>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2" name="Rectangle 61">
            <a:extLst>
              <a:ext uri="{FF2B5EF4-FFF2-40B4-BE49-F238E27FC236}">
                <a16:creationId xmlns:a16="http://schemas.microsoft.com/office/drawing/2014/main" id="{B2B4DD3F-7414-2410-054F-7357C98DE0CD}"/>
              </a:ext>
            </a:extLst>
          </p:cNvPr>
          <p:cNvSpPr/>
          <p:nvPr/>
        </p:nvSpPr>
        <p:spPr>
          <a:xfrm>
            <a:off x="2982244" y="4449267"/>
            <a:ext cx="823784" cy="313200"/>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3" name="Rectangle 62">
            <a:extLst>
              <a:ext uri="{FF2B5EF4-FFF2-40B4-BE49-F238E27FC236}">
                <a16:creationId xmlns:a16="http://schemas.microsoft.com/office/drawing/2014/main" id="{48203885-1318-FB9B-5E55-370AE2A0AAF4}"/>
              </a:ext>
            </a:extLst>
          </p:cNvPr>
          <p:cNvSpPr/>
          <p:nvPr/>
        </p:nvSpPr>
        <p:spPr>
          <a:xfrm>
            <a:off x="4256093" y="4449267"/>
            <a:ext cx="823784" cy="313200"/>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4" name="Rectangle 63">
            <a:extLst>
              <a:ext uri="{FF2B5EF4-FFF2-40B4-BE49-F238E27FC236}">
                <a16:creationId xmlns:a16="http://schemas.microsoft.com/office/drawing/2014/main" id="{60449630-FAC9-1DC7-70D4-96C59551C23B}"/>
              </a:ext>
            </a:extLst>
          </p:cNvPr>
          <p:cNvSpPr/>
          <p:nvPr/>
        </p:nvSpPr>
        <p:spPr>
          <a:xfrm>
            <a:off x="5529942" y="4449267"/>
            <a:ext cx="823784" cy="313200"/>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5" name="Rectangle 64">
            <a:extLst>
              <a:ext uri="{FF2B5EF4-FFF2-40B4-BE49-F238E27FC236}">
                <a16:creationId xmlns:a16="http://schemas.microsoft.com/office/drawing/2014/main" id="{27C882F7-A580-990C-8F0C-85C1C462F17A}"/>
              </a:ext>
            </a:extLst>
          </p:cNvPr>
          <p:cNvSpPr/>
          <p:nvPr/>
        </p:nvSpPr>
        <p:spPr>
          <a:xfrm>
            <a:off x="6803791" y="4448826"/>
            <a:ext cx="823784" cy="313641"/>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Economic Operator</a:t>
            </a:r>
          </a:p>
        </p:txBody>
      </p:sp>
      <p:sp>
        <p:nvSpPr>
          <p:cNvPr id="66" name="Rectangle 65">
            <a:extLst>
              <a:ext uri="{FF2B5EF4-FFF2-40B4-BE49-F238E27FC236}">
                <a16:creationId xmlns:a16="http://schemas.microsoft.com/office/drawing/2014/main" id="{C34DB94A-8FE4-502E-FAA4-A21D42A00E02}"/>
              </a:ext>
            </a:extLst>
          </p:cNvPr>
          <p:cNvSpPr/>
          <p:nvPr/>
        </p:nvSpPr>
        <p:spPr>
          <a:xfrm>
            <a:off x="8077640" y="4448826"/>
            <a:ext cx="823784" cy="313641"/>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User</a:t>
            </a:r>
          </a:p>
        </p:txBody>
      </p:sp>
      <p:sp>
        <p:nvSpPr>
          <p:cNvPr id="67" name="Rectangle 66">
            <a:extLst>
              <a:ext uri="{FF2B5EF4-FFF2-40B4-BE49-F238E27FC236}">
                <a16:creationId xmlns:a16="http://schemas.microsoft.com/office/drawing/2014/main" id="{8C9E3898-A399-FCF6-0F5C-953DBB6A6855}"/>
              </a:ext>
            </a:extLst>
          </p:cNvPr>
          <p:cNvSpPr/>
          <p:nvPr/>
        </p:nvSpPr>
        <p:spPr>
          <a:xfrm>
            <a:off x="9351489" y="4448826"/>
            <a:ext cx="823784" cy="313641"/>
          </a:xfrm>
          <a:prstGeom prst="rect">
            <a:avLst/>
          </a:prstGeom>
          <a:solidFill>
            <a:srgbClr val="4AA0AF"/>
          </a:solidFill>
          <a:ln w="38100">
            <a:solidFill>
              <a:srgbClr val="07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Organisation</a:t>
            </a:r>
          </a:p>
        </p:txBody>
      </p:sp>
      <p:sp>
        <p:nvSpPr>
          <p:cNvPr id="68" name="Arc 67">
            <a:extLst>
              <a:ext uri="{FF2B5EF4-FFF2-40B4-BE49-F238E27FC236}">
                <a16:creationId xmlns:a16="http://schemas.microsoft.com/office/drawing/2014/main" id="{46AD6A33-8F65-BF14-43D8-4F09EE85ADAB}"/>
              </a:ext>
            </a:extLst>
          </p:cNvPr>
          <p:cNvSpPr/>
          <p:nvPr/>
        </p:nvSpPr>
        <p:spPr>
          <a:xfrm rot="18840301">
            <a:off x="475903" y="4111035"/>
            <a:ext cx="1764957" cy="1777971"/>
          </a:xfrm>
          <a:prstGeom prst="arc">
            <a:avLst/>
          </a:prstGeom>
          <a:ln w="28575">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97E09FCE-AF10-A01B-B571-7B1F23AD927A}"/>
              </a:ext>
            </a:extLst>
          </p:cNvPr>
          <p:cNvSpPr/>
          <p:nvPr/>
        </p:nvSpPr>
        <p:spPr>
          <a:xfrm rot="18840301">
            <a:off x="1784539" y="4111035"/>
            <a:ext cx="1764957" cy="1777971"/>
          </a:xfrm>
          <a:prstGeom prst="arc">
            <a:avLst/>
          </a:prstGeom>
          <a:ln w="28575">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34D9318D-6EFD-F687-C67C-318FBC2C6F18}"/>
              </a:ext>
            </a:extLst>
          </p:cNvPr>
          <p:cNvSpPr/>
          <p:nvPr/>
        </p:nvSpPr>
        <p:spPr>
          <a:xfrm rot="18840301">
            <a:off x="3095357" y="4111035"/>
            <a:ext cx="1764957" cy="1777971"/>
          </a:xfrm>
          <a:prstGeom prst="arc">
            <a:avLst/>
          </a:prstGeom>
          <a:ln w="28575">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C0DE6256-3F19-F83F-2130-B21EE09FE806}"/>
              </a:ext>
            </a:extLst>
          </p:cNvPr>
          <p:cNvSpPr/>
          <p:nvPr/>
        </p:nvSpPr>
        <p:spPr>
          <a:xfrm rot="18840301">
            <a:off x="4417988" y="4111035"/>
            <a:ext cx="1764957" cy="1777971"/>
          </a:xfrm>
          <a:prstGeom prst="arc">
            <a:avLst/>
          </a:prstGeom>
          <a:ln w="28575">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C2C0AAFD-CBE8-A615-F45E-730D61B07E27}"/>
              </a:ext>
            </a:extLst>
          </p:cNvPr>
          <p:cNvSpPr/>
          <p:nvPr/>
        </p:nvSpPr>
        <p:spPr>
          <a:xfrm rot="18840301">
            <a:off x="5715772" y="4111035"/>
            <a:ext cx="1764957" cy="1777971"/>
          </a:xfrm>
          <a:prstGeom prst="arc">
            <a:avLst/>
          </a:prstGeom>
          <a:ln w="28575">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CA2939A5-4845-ACD0-92DA-89FED5B43E20}"/>
              </a:ext>
            </a:extLst>
          </p:cNvPr>
          <p:cNvSpPr/>
          <p:nvPr/>
        </p:nvSpPr>
        <p:spPr>
          <a:xfrm rot="16635955">
            <a:off x="9454230" y="3885499"/>
            <a:ext cx="1764957" cy="1299344"/>
          </a:xfrm>
          <a:prstGeom prst="arc">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a:extLst>
              <a:ext uri="{FF2B5EF4-FFF2-40B4-BE49-F238E27FC236}">
                <a16:creationId xmlns:a16="http://schemas.microsoft.com/office/drawing/2014/main" id="{B26E1BBE-D6E7-9EC6-AD9D-0777B53269E1}"/>
              </a:ext>
            </a:extLst>
          </p:cNvPr>
          <p:cNvSpPr/>
          <p:nvPr/>
        </p:nvSpPr>
        <p:spPr>
          <a:xfrm rot="16635955">
            <a:off x="9492943" y="2701526"/>
            <a:ext cx="2024452" cy="3988769"/>
          </a:xfrm>
          <a:prstGeom prst="arc">
            <a:avLst>
              <a:gd name="adj1" fmla="val 16200000"/>
              <a:gd name="adj2" fmla="val 2064495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04F44E13-5763-5CCE-3536-8423E7FF3819}"/>
              </a:ext>
            </a:extLst>
          </p:cNvPr>
          <p:cNvSpPr/>
          <p:nvPr/>
        </p:nvSpPr>
        <p:spPr>
          <a:xfrm rot="16635955">
            <a:off x="9329208" y="1611958"/>
            <a:ext cx="2217139" cy="6383807"/>
          </a:xfrm>
          <a:prstGeom prst="arc">
            <a:avLst>
              <a:gd name="adj1" fmla="val 16200000"/>
              <a:gd name="adj2" fmla="val 2064495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Connecteur droit avec flèche 24">
            <a:extLst>
              <a:ext uri="{FF2B5EF4-FFF2-40B4-BE49-F238E27FC236}">
                <a16:creationId xmlns:a16="http://schemas.microsoft.com/office/drawing/2014/main" id="{C0C54127-2C0F-C726-3B32-D10B37194AF0}"/>
              </a:ext>
            </a:extLst>
          </p:cNvPr>
          <p:cNvCxnSpPr/>
          <p:nvPr/>
        </p:nvCxnSpPr>
        <p:spPr>
          <a:xfrm>
            <a:off x="777092" y="2748027"/>
            <a:ext cx="6284861" cy="0"/>
          </a:xfrm>
          <a:prstGeom prst="straightConnector1">
            <a:avLst/>
          </a:prstGeom>
          <a:ln>
            <a:headEnd type="stealth" w="lg" len="lg"/>
            <a:tailEnd type="stealth" w="lg" len="lg"/>
          </a:ln>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AED03859-0FE4-3E80-C126-44B1D4737043}"/>
              </a:ext>
            </a:extLst>
          </p:cNvPr>
          <p:cNvSpPr/>
          <p:nvPr/>
        </p:nvSpPr>
        <p:spPr>
          <a:xfrm>
            <a:off x="1258330" y="2219358"/>
            <a:ext cx="4934621" cy="369332"/>
          </a:xfrm>
          <a:prstGeom prst="rect">
            <a:avLst/>
          </a:prstGeom>
        </p:spPr>
        <p:txBody>
          <a:bodyPr wrap="none">
            <a:spAutoFit/>
          </a:bodyPr>
          <a:lstStyle/>
          <a:p>
            <a:r>
              <a:rPr lang="en-US" b="1" dirty="0">
                <a:solidFill>
                  <a:schemeClr val="accent1"/>
                </a:solidFill>
              </a:rPr>
              <a:t>Upstream traceability and transparency – UN DPP</a:t>
            </a:r>
          </a:p>
        </p:txBody>
      </p:sp>
      <p:sp>
        <p:nvSpPr>
          <p:cNvPr id="78" name="Flèche droite 12">
            <a:extLst>
              <a:ext uri="{FF2B5EF4-FFF2-40B4-BE49-F238E27FC236}">
                <a16:creationId xmlns:a16="http://schemas.microsoft.com/office/drawing/2014/main" id="{68BE0C05-284F-3C6B-66B0-F2EC2C2F8A60}"/>
              </a:ext>
            </a:extLst>
          </p:cNvPr>
          <p:cNvSpPr/>
          <p:nvPr/>
        </p:nvSpPr>
        <p:spPr>
          <a:xfrm rot="5400000" flipV="1">
            <a:off x="7008716" y="3595440"/>
            <a:ext cx="455967" cy="3716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0C9F66E0-1EB8-D6E1-1E7C-3FE3A2E5BABA}"/>
              </a:ext>
            </a:extLst>
          </p:cNvPr>
          <p:cNvSpPr/>
          <p:nvPr/>
        </p:nvSpPr>
        <p:spPr>
          <a:xfrm>
            <a:off x="7161494" y="2857355"/>
            <a:ext cx="3247043" cy="369332"/>
          </a:xfrm>
          <a:prstGeom prst="rect">
            <a:avLst/>
          </a:prstGeom>
        </p:spPr>
        <p:txBody>
          <a:bodyPr wrap="none">
            <a:spAutoFit/>
          </a:bodyPr>
          <a:lstStyle/>
          <a:p>
            <a:r>
              <a:rPr lang="en-US" b="1" dirty="0">
                <a:solidFill>
                  <a:srgbClr val="FF0000"/>
                </a:solidFill>
              </a:rPr>
              <a:t>Market entry &amp; use – </a:t>
            </a:r>
            <a:r>
              <a:rPr lang="en-US" b="1" dirty="0" err="1">
                <a:solidFill>
                  <a:srgbClr val="FF0000"/>
                </a:solidFill>
              </a:rPr>
              <a:t>eg</a:t>
            </a:r>
            <a:r>
              <a:rPr lang="en-US" b="1" dirty="0">
                <a:solidFill>
                  <a:srgbClr val="FF0000"/>
                </a:solidFill>
              </a:rPr>
              <a:t> EU DPP</a:t>
            </a:r>
          </a:p>
        </p:txBody>
      </p:sp>
      <p:cxnSp>
        <p:nvCxnSpPr>
          <p:cNvPr id="80" name="Connecteur droit avec flèche 24">
            <a:extLst>
              <a:ext uri="{FF2B5EF4-FFF2-40B4-BE49-F238E27FC236}">
                <a16:creationId xmlns:a16="http://schemas.microsoft.com/office/drawing/2014/main" id="{0957C9C2-9A75-ED46-E367-00B864F35C18}"/>
              </a:ext>
            </a:extLst>
          </p:cNvPr>
          <p:cNvCxnSpPr>
            <a:cxnSpLocks/>
          </p:cNvCxnSpPr>
          <p:nvPr/>
        </p:nvCxnSpPr>
        <p:spPr>
          <a:xfrm>
            <a:off x="7215683" y="3317305"/>
            <a:ext cx="3142666" cy="15975"/>
          </a:xfrm>
          <a:prstGeom prst="straightConnector1">
            <a:avLst/>
          </a:prstGeom>
          <a:ln>
            <a:solidFill>
              <a:srgbClr val="FF0000"/>
            </a:solidFill>
            <a:headEnd type="stealth" w="lg" len="lg"/>
            <a:tailEnd type="stealth" w="lg" len="lg"/>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377D361F-3E32-16A2-F71F-E949CB605DEB}"/>
              </a:ext>
            </a:extLst>
          </p:cNvPr>
          <p:cNvSpPr txBox="1"/>
          <p:nvPr/>
        </p:nvSpPr>
        <p:spPr>
          <a:xfrm>
            <a:off x="641157" y="1215769"/>
            <a:ext cx="10595459" cy="830997"/>
          </a:xfrm>
          <a:prstGeom prst="rect">
            <a:avLst/>
          </a:prstGeom>
          <a:noFill/>
        </p:spPr>
        <p:txBody>
          <a:bodyPr wrap="square" rtlCol="0">
            <a:spAutoFit/>
          </a:bodyPr>
          <a:lstStyle/>
          <a:p>
            <a:r>
              <a:rPr lang="en-AU" sz="2400" dirty="0"/>
              <a:t>UNTP is complementary to regulatory product passports – it provides the high integrity </a:t>
            </a:r>
            <a:r>
              <a:rPr lang="en-AU" sz="2400" b="1" u="sng" dirty="0"/>
              <a:t>upstream data feedstock </a:t>
            </a:r>
            <a:r>
              <a:rPr lang="en-AU" sz="2400" dirty="0"/>
              <a:t>to inform regulatory passports. </a:t>
            </a:r>
          </a:p>
        </p:txBody>
      </p:sp>
      <p:sp>
        <p:nvSpPr>
          <p:cNvPr id="2" name="TextBox 1">
            <a:extLst>
              <a:ext uri="{FF2B5EF4-FFF2-40B4-BE49-F238E27FC236}">
                <a16:creationId xmlns:a16="http://schemas.microsoft.com/office/drawing/2014/main" id="{ADB00747-B4DA-DFAD-3D94-BAD6718343F6}"/>
              </a:ext>
            </a:extLst>
          </p:cNvPr>
          <p:cNvSpPr txBox="1"/>
          <p:nvPr/>
        </p:nvSpPr>
        <p:spPr>
          <a:xfrm>
            <a:off x="3806028" y="3071858"/>
            <a:ext cx="1041035" cy="461665"/>
          </a:xfrm>
          <a:prstGeom prst="rect">
            <a:avLst/>
          </a:prstGeom>
          <a:noFill/>
        </p:spPr>
        <p:txBody>
          <a:bodyPr wrap="square" rtlCol="0">
            <a:spAutoFit/>
          </a:bodyPr>
          <a:lstStyle/>
          <a:p>
            <a:r>
              <a:rPr lang="en-AU" sz="2400" b="1" dirty="0"/>
              <a:t>UNTP</a:t>
            </a:r>
          </a:p>
        </p:txBody>
      </p:sp>
      <p:pic>
        <p:nvPicPr>
          <p:cNvPr id="3" name="Picture 2">
            <a:extLst>
              <a:ext uri="{FF2B5EF4-FFF2-40B4-BE49-F238E27FC236}">
                <a16:creationId xmlns:a16="http://schemas.microsoft.com/office/drawing/2014/main" id="{DA4DF75F-9A69-9575-2054-CA63C65A7381}"/>
              </a:ext>
            </a:extLst>
          </p:cNvPr>
          <p:cNvPicPr>
            <a:picLocks noChangeAspect="1"/>
          </p:cNvPicPr>
          <p:nvPr/>
        </p:nvPicPr>
        <p:blipFill>
          <a:blip r:embed="rId9"/>
          <a:stretch>
            <a:fillRect/>
          </a:stretch>
        </p:blipFill>
        <p:spPr>
          <a:xfrm>
            <a:off x="2671371" y="2901735"/>
            <a:ext cx="908213" cy="758811"/>
          </a:xfrm>
          <a:prstGeom prst="rect">
            <a:avLst/>
          </a:prstGeom>
        </p:spPr>
      </p:pic>
      <p:pic>
        <p:nvPicPr>
          <p:cNvPr id="5" name="Imagem 12">
            <a:extLst>
              <a:ext uri="{FF2B5EF4-FFF2-40B4-BE49-F238E27FC236}">
                <a16:creationId xmlns:a16="http://schemas.microsoft.com/office/drawing/2014/main" id="{9EDE1EB1-5B9D-665F-F315-6E44DE331B2F}"/>
              </a:ext>
            </a:extLst>
          </p:cNvPr>
          <p:cNvPicPr>
            <a:picLocks noChangeAspect="1"/>
          </p:cNvPicPr>
          <p:nvPr/>
        </p:nvPicPr>
        <p:blipFill>
          <a:blip r:embed="rId10"/>
          <a:stretch>
            <a:fillRect/>
          </a:stretch>
        </p:blipFill>
        <p:spPr>
          <a:xfrm>
            <a:off x="7302227" y="5652787"/>
            <a:ext cx="1257926" cy="707584"/>
          </a:xfrm>
          <a:prstGeom prst="rect">
            <a:avLst/>
          </a:prstGeom>
        </p:spPr>
      </p:pic>
      <p:pic>
        <p:nvPicPr>
          <p:cNvPr id="7" name="Imagem 13">
            <a:extLst>
              <a:ext uri="{FF2B5EF4-FFF2-40B4-BE49-F238E27FC236}">
                <a16:creationId xmlns:a16="http://schemas.microsoft.com/office/drawing/2014/main" id="{35891472-112A-C616-7246-0048AA88B172}"/>
              </a:ext>
            </a:extLst>
          </p:cNvPr>
          <p:cNvPicPr>
            <a:picLocks noChangeAspect="1"/>
          </p:cNvPicPr>
          <p:nvPr/>
        </p:nvPicPr>
        <p:blipFill>
          <a:blip r:embed="rId11"/>
          <a:stretch>
            <a:fillRect/>
          </a:stretch>
        </p:blipFill>
        <p:spPr>
          <a:xfrm>
            <a:off x="8625673" y="5719615"/>
            <a:ext cx="2481408" cy="516960"/>
          </a:xfrm>
          <a:prstGeom prst="rect">
            <a:avLst/>
          </a:prstGeom>
        </p:spPr>
      </p:pic>
    </p:spTree>
    <p:extLst>
      <p:ext uri="{BB962C8B-B14F-4D97-AF65-F5344CB8AC3E}">
        <p14:creationId xmlns:p14="http://schemas.microsoft.com/office/powerpoint/2010/main" val="128498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ACEDB-F67B-E109-3CB1-37108EBEB0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588E781-FAD9-3F3D-F940-A71325AC42C1}"/>
              </a:ext>
            </a:extLst>
          </p:cNvPr>
          <p:cNvSpPr txBox="1"/>
          <p:nvPr/>
        </p:nvSpPr>
        <p:spPr>
          <a:xfrm>
            <a:off x="641157" y="378092"/>
            <a:ext cx="9110956" cy="642484"/>
          </a:xfrm>
          <a:prstGeom prst="rect">
            <a:avLst/>
          </a:prstGeom>
          <a:noFill/>
        </p:spPr>
        <p:txBody>
          <a:bodyPr wrap="none" rtlCol="0">
            <a:spAutoFit/>
          </a:bodyPr>
          <a:lstStyle/>
          <a:p>
            <a:r>
              <a:rPr lang="en-AU" sz="3575" b="1" dirty="0">
                <a:solidFill>
                  <a:schemeClr val="accent1">
                    <a:lumMod val="50000"/>
                  </a:schemeClr>
                </a:solidFill>
              </a:rPr>
              <a:t>Every industry needs supply from other sectors</a:t>
            </a:r>
          </a:p>
        </p:txBody>
      </p:sp>
      <p:sp>
        <p:nvSpPr>
          <p:cNvPr id="83" name="TextBox 82">
            <a:extLst>
              <a:ext uri="{FF2B5EF4-FFF2-40B4-BE49-F238E27FC236}">
                <a16:creationId xmlns:a16="http://schemas.microsoft.com/office/drawing/2014/main" id="{F400C828-1AAA-5C08-F569-0BDDFF289CDA}"/>
              </a:ext>
            </a:extLst>
          </p:cNvPr>
          <p:cNvSpPr txBox="1"/>
          <p:nvPr/>
        </p:nvSpPr>
        <p:spPr>
          <a:xfrm>
            <a:off x="586002" y="1049301"/>
            <a:ext cx="10915436" cy="830997"/>
          </a:xfrm>
          <a:prstGeom prst="rect">
            <a:avLst/>
          </a:prstGeom>
          <a:noFill/>
        </p:spPr>
        <p:txBody>
          <a:bodyPr wrap="square" rtlCol="0">
            <a:spAutoFit/>
          </a:bodyPr>
          <a:lstStyle/>
          <a:p>
            <a:r>
              <a:rPr lang="en-AU" sz="2400" dirty="0"/>
              <a:t>UNTP provides a cross-industry re-usable “core”.  Industry can create non-breaking extensions that suit their needs whilst maintaining </a:t>
            </a:r>
            <a:r>
              <a:rPr lang="en-AU" sz="2400" b="1" u="sng" dirty="0"/>
              <a:t>cross-industry interoperability</a:t>
            </a:r>
            <a:r>
              <a:rPr lang="en-AU" sz="2400" dirty="0"/>
              <a:t>.  </a:t>
            </a:r>
          </a:p>
        </p:txBody>
      </p:sp>
      <p:sp>
        <p:nvSpPr>
          <p:cNvPr id="3" name="Rounded Rectangle 2">
            <a:extLst>
              <a:ext uri="{FF2B5EF4-FFF2-40B4-BE49-F238E27FC236}">
                <a16:creationId xmlns:a16="http://schemas.microsoft.com/office/drawing/2014/main" id="{AB99436D-3F86-6941-B801-19C33C283DC7}"/>
              </a:ext>
            </a:extLst>
          </p:cNvPr>
          <p:cNvSpPr/>
          <p:nvPr/>
        </p:nvSpPr>
        <p:spPr>
          <a:xfrm>
            <a:off x="865414" y="2825261"/>
            <a:ext cx="1776185" cy="3146269"/>
          </a:xfrm>
          <a:prstGeom prst="roundRect">
            <a:avLst>
              <a:gd name="adj" fmla="val 7503"/>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endParaRPr lang="en-AU" sz="1600" b="1" dirty="0">
              <a:solidFill>
                <a:schemeClr val="tx1"/>
              </a:solidFill>
            </a:endParaRPr>
          </a:p>
        </p:txBody>
      </p:sp>
      <p:pic>
        <p:nvPicPr>
          <p:cNvPr id="15" name="Picture 14">
            <a:extLst>
              <a:ext uri="{FF2B5EF4-FFF2-40B4-BE49-F238E27FC236}">
                <a16:creationId xmlns:a16="http://schemas.microsoft.com/office/drawing/2014/main" id="{90E8039B-5F58-4B81-644C-893B526F03BC}"/>
              </a:ext>
            </a:extLst>
          </p:cNvPr>
          <p:cNvPicPr>
            <a:picLocks noChangeAspect="1"/>
          </p:cNvPicPr>
          <p:nvPr/>
        </p:nvPicPr>
        <p:blipFill>
          <a:blip r:embed="rId3"/>
          <a:stretch>
            <a:fillRect/>
          </a:stretch>
        </p:blipFill>
        <p:spPr>
          <a:xfrm>
            <a:off x="8569959" y="4587441"/>
            <a:ext cx="1025306" cy="775974"/>
          </a:xfrm>
          <a:prstGeom prst="rect">
            <a:avLst/>
          </a:prstGeom>
        </p:spPr>
      </p:pic>
      <p:sp>
        <p:nvSpPr>
          <p:cNvPr id="29" name="Rounded Rectangle 28">
            <a:extLst>
              <a:ext uri="{FF2B5EF4-FFF2-40B4-BE49-F238E27FC236}">
                <a16:creationId xmlns:a16="http://schemas.microsoft.com/office/drawing/2014/main" id="{692EA039-66F8-721E-C549-A63BB00CE833}"/>
              </a:ext>
            </a:extLst>
          </p:cNvPr>
          <p:cNvSpPr/>
          <p:nvPr/>
        </p:nvSpPr>
        <p:spPr>
          <a:xfrm>
            <a:off x="586002" y="2218846"/>
            <a:ext cx="2345112" cy="4018668"/>
          </a:xfrm>
          <a:prstGeom prst="roundRect">
            <a:avLst>
              <a:gd name="adj" fmla="val 7503"/>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AU" sz="1600" b="1" dirty="0">
                <a:solidFill>
                  <a:schemeClr val="tx1"/>
                </a:solidFill>
              </a:rPr>
              <a:t>UN Governance</a:t>
            </a:r>
          </a:p>
        </p:txBody>
      </p:sp>
      <p:sp>
        <p:nvSpPr>
          <p:cNvPr id="30" name="Rounded Rectangle 29">
            <a:extLst>
              <a:ext uri="{FF2B5EF4-FFF2-40B4-BE49-F238E27FC236}">
                <a16:creationId xmlns:a16="http://schemas.microsoft.com/office/drawing/2014/main" id="{2FEC2B64-8011-87CC-E633-881C24478CBF}"/>
              </a:ext>
            </a:extLst>
          </p:cNvPr>
          <p:cNvSpPr/>
          <p:nvPr/>
        </p:nvSpPr>
        <p:spPr>
          <a:xfrm>
            <a:off x="4889543" y="2209984"/>
            <a:ext cx="2564053" cy="4018668"/>
          </a:xfrm>
          <a:prstGeom prst="roundRect">
            <a:avLst>
              <a:gd name="adj" fmla="val 7503"/>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AU" sz="1600" b="1" dirty="0">
                <a:solidFill>
                  <a:schemeClr val="tx1"/>
                </a:solidFill>
              </a:rPr>
              <a:t>Industry or National Governance</a:t>
            </a:r>
          </a:p>
        </p:txBody>
      </p:sp>
      <p:sp>
        <p:nvSpPr>
          <p:cNvPr id="2" name="Rounded Rectangle 1">
            <a:extLst>
              <a:ext uri="{FF2B5EF4-FFF2-40B4-BE49-F238E27FC236}">
                <a16:creationId xmlns:a16="http://schemas.microsoft.com/office/drawing/2014/main" id="{BC921ACA-03C6-A9AE-6790-246E159CDEFB}"/>
              </a:ext>
            </a:extLst>
          </p:cNvPr>
          <p:cNvSpPr/>
          <p:nvPr/>
        </p:nvSpPr>
        <p:spPr>
          <a:xfrm>
            <a:off x="3085688" y="2229664"/>
            <a:ext cx="1629341" cy="4018668"/>
          </a:xfrm>
          <a:prstGeom prst="roundRect">
            <a:avLst>
              <a:gd name="adj" fmla="val 7503"/>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AU" sz="1600" b="1" dirty="0">
                <a:solidFill>
                  <a:schemeClr val="tx1"/>
                </a:solidFill>
              </a:rPr>
              <a:t>UNTP Extension Methodology</a:t>
            </a:r>
          </a:p>
        </p:txBody>
      </p:sp>
      <p:sp>
        <p:nvSpPr>
          <p:cNvPr id="17" name="Right Arrow 16">
            <a:extLst>
              <a:ext uri="{FF2B5EF4-FFF2-40B4-BE49-F238E27FC236}">
                <a16:creationId xmlns:a16="http://schemas.microsoft.com/office/drawing/2014/main" id="{FCDFA32A-05DB-CF29-C009-560532D453A6}"/>
              </a:ext>
            </a:extLst>
          </p:cNvPr>
          <p:cNvSpPr/>
          <p:nvPr/>
        </p:nvSpPr>
        <p:spPr>
          <a:xfrm rot="819467">
            <a:off x="3233633" y="5224576"/>
            <a:ext cx="1325575" cy="614761"/>
          </a:xfrm>
          <a:prstGeom prst="rightArrow">
            <a:avLst>
              <a:gd name="adj1" fmla="val 4875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ysClr val="windowText" lastClr="000000"/>
                </a:solidFill>
              </a:rPr>
              <a:t>extends</a:t>
            </a:r>
          </a:p>
        </p:txBody>
      </p:sp>
      <p:sp>
        <p:nvSpPr>
          <p:cNvPr id="4" name="Right Arrow 3">
            <a:extLst>
              <a:ext uri="{FF2B5EF4-FFF2-40B4-BE49-F238E27FC236}">
                <a16:creationId xmlns:a16="http://schemas.microsoft.com/office/drawing/2014/main" id="{AF99CF13-EBF2-D9B7-C44C-07CB9BAB0182}"/>
              </a:ext>
            </a:extLst>
          </p:cNvPr>
          <p:cNvSpPr/>
          <p:nvPr/>
        </p:nvSpPr>
        <p:spPr>
          <a:xfrm rot="20472989">
            <a:off x="3210778" y="3082214"/>
            <a:ext cx="1325575" cy="614761"/>
          </a:xfrm>
          <a:prstGeom prst="rightArrow">
            <a:avLst>
              <a:gd name="adj1" fmla="val 4875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ysClr val="windowText" lastClr="000000"/>
                </a:solidFill>
              </a:rPr>
              <a:t>extends</a:t>
            </a:r>
          </a:p>
        </p:txBody>
      </p:sp>
      <p:sp>
        <p:nvSpPr>
          <p:cNvPr id="9" name="Right Arrow 8">
            <a:extLst>
              <a:ext uri="{FF2B5EF4-FFF2-40B4-BE49-F238E27FC236}">
                <a16:creationId xmlns:a16="http://schemas.microsoft.com/office/drawing/2014/main" id="{CAE42E8A-CDB6-5B65-C79C-8461F2506E48}"/>
              </a:ext>
            </a:extLst>
          </p:cNvPr>
          <p:cNvSpPr/>
          <p:nvPr/>
        </p:nvSpPr>
        <p:spPr>
          <a:xfrm>
            <a:off x="3261105" y="3771112"/>
            <a:ext cx="1325575" cy="614761"/>
          </a:xfrm>
          <a:prstGeom prst="rightArrow">
            <a:avLst>
              <a:gd name="adj1" fmla="val 4875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ysClr val="windowText" lastClr="000000"/>
                </a:solidFill>
              </a:rPr>
              <a:t>extends</a:t>
            </a:r>
          </a:p>
        </p:txBody>
      </p:sp>
      <p:pic>
        <p:nvPicPr>
          <p:cNvPr id="12" name="Picture 11">
            <a:extLst>
              <a:ext uri="{FF2B5EF4-FFF2-40B4-BE49-F238E27FC236}">
                <a16:creationId xmlns:a16="http://schemas.microsoft.com/office/drawing/2014/main" id="{5FA316B9-1871-087C-882E-4BE02B08CE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51424" y="3636120"/>
            <a:ext cx="587010" cy="702256"/>
          </a:xfrm>
          <a:prstGeom prst="rect">
            <a:avLst/>
          </a:prstGeom>
        </p:spPr>
      </p:pic>
      <p:sp>
        <p:nvSpPr>
          <p:cNvPr id="33" name="Left Arrow 32">
            <a:extLst>
              <a:ext uri="{FF2B5EF4-FFF2-40B4-BE49-F238E27FC236}">
                <a16:creationId xmlns:a16="http://schemas.microsoft.com/office/drawing/2014/main" id="{342C3AEA-0461-E488-FF17-AD9251586A48}"/>
              </a:ext>
            </a:extLst>
          </p:cNvPr>
          <p:cNvSpPr/>
          <p:nvPr/>
        </p:nvSpPr>
        <p:spPr>
          <a:xfrm rot="20969904">
            <a:off x="7588708" y="2768134"/>
            <a:ext cx="970928" cy="416752"/>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TextBox 33">
            <a:extLst>
              <a:ext uri="{FF2B5EF4-FFF2-40B4-BE49-F238E27FC236}">
                <a16:creationId xmlns:a16="http://schemas.microsoft.com/office/drawing/2014/main" id="{68AE2455-748C-12D3-F2AF-F5FD7EEABDBF}"/>
              </a:ext>
            </a:extLst>
          </p:cNvPr>
          <p:cNvSpPr txBox="1"/>
          <p:nvPr/>
        </p:nvSpPr>
        <p:spPr>
          <a:xfrm rot="20969904">
            <a:off x="7550534" y="2807695"/>
            <a:ext cx="1091163" cy="307777"/>
          </a:xfrm>
          <a:prstGeom prst="rect">
            <a:avLst/>
          </a:prstGeom>
          <a:noFill/>
        </p:spPr>
        <p:txBody>
          <a:bodyPr wrap="square" rtlCol="0">
            <a:spAutoFit/>
          </a:bodyPr>
          <a:lstStyle/>
          <a:p>
            <a:pPr algn="ctr"/>
            <a:r>
              <a:rPr lang="en-AU" sz="1400" dirty="0"/>
              <a:t>Implement</a:t>
            </a:r>
          </a:p>
        </p:txBody>
      </p:sp>
      <p:pic>
        <p:nvPicPr>
          <p:cNvPr id="36" name="Picture 6" descr="Digital Certificate Icon Vector Images (over 8,400)">
            <a:extLst>
              <a:ext uri="{FF2B5EF4-FFF2-40B4-BE49-F238E27FC236}">
                <a16:creationId xmlns:a16="http://schemas.microsoft.com/office/drawing/2014/main" id="{3827B6FE-E05E-6E6B-9D32-3C91106E3BDC}"/>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58016" y="4414752"/>
            <a:ext cx="652417" cy="68998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Digital Certificate Icon Vector Images (over 8,400)">
            <a:extLst>
              <a:ext uri="{FF2B5EF4-FFF2-40B4-BE49-F238E27FC236}">
                <a16:creationId xmlns:a16="http://schemas.microsoft.com/office/drawing/2014/main" id="{40ABE1B5-F410-32FD-1089-5C6979B76247}"/>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13316" y="3329544"/>
            <a:ext cx="652417" cy="689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Digital Certificate Icon Vector Images (over 8,400)">
            <a:extLst>
              <a:ext uri="{FF2B5EF4-FFF2-40B4-BE49-F238E27FC236}">
                <a16:creationId xmlns:a16="http://schemas.microsoft.com/office/drawing/2014/main" id="{72163AB4-9435-D63F-B3ED-077F50846AD9}"/>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13316" y="2209984"/>
            <a:ext cx="652417" cy="6899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74915668-3FBF-EBEF-6CFF-81D3FD1C5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7931" y="2385441"/>
            <a:ext cx="598626" cy="64616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871EB39-FBB2-2B54-882F-5DF2DCB53092}"/>
              </a:ext>
            </a:extLst>
          </p:cNvPr>
          <p:cNvSpPr txBox="1"/>
          <p:nvPr/>
        </p:nvSpPr>
        <p:spPr>
          <a:xfrm>
            <a:off x="1123157" y="4238998"/>
            <a:ext cx="1263476" cy="584775"/>
          </a:xfrm>
          <a:prstGeom prst="rect">
            <a:avLst/>
          </a:prstGeom>
          <a:noFill/>
        </p:spPr>
        <p:txBody>
          <a:bodyPr wrap="square" rtlCol="0">
            <a:spAutoFit/>
          </a:bodyPr>
          <a:lstStyle/>
          <a:p>
            <a:r>
              <a:rPr lang="en-AU" sz="3200" b="1" dirty="0"/>
              <a:t>UNTP</a:t>
            </a:r>
          </a:p>
        </p:txBody>
      </p:sp>
      <p:pic>
        <p:nvPicPr>
          <p:cNvPr id="41" name="Picture 40">
            <a:extLst>
              <a:ext uri="{FF2B5EF4-FFF2-40B4-BE49-F238E27FC236}">
                <a16:creationId xmlns:a16="http://schemas.microsoft.com/office/drawing/2014/main" id="{0AFC391A-2C91-EE00-3186-407B3AAAC4E2}"/>
              </a:ext>
            </a:extLst>
          </p:cNvPr>
          <p:cNvPicPr>
            <a:picLocks noChangeAspect="1"/>
          </p:cNvPicPr>
          <p:nvPr/>
        </p:nvPicPr>
        <p:blipFill>
          <a:blip r:embed="rId7"/>
          <a:stretch>
            <a:fillRect/>
          </a:stretch>
        </p:blipFill>
        <p:spPr>
          <a:xfrm>
            <a:off x="1210242" y="3102763"/>
            <a:ext cx="1117563" cy="933723"/>
          </a:xfrm>
          <a:prstGeom prst="rect">
            <a:avLst/>
          </a:prstGeom>
        </p:spPr>
      </p:pic>
      <p:sp>
        <p:nvSpPr>
          <p:cNvPr id="42" name="TextBox 41">
            <a:extLst>
              <a:ext uri="{FF2B5EF4-FFF2-40B4-BE49-F238E27FC236}">
                <a16:creationId xmlns:a16="http://schemas.microsoft.com/office/drawing/2014/main" id="{36F0F757-ED92-0EAD-D8B0-2996289E6402}"/>
              </a:ext>
            </a:extLst>
          </p:cNvPr>
          <p:cNvSpPr txBox="1"/>
          <p:nvPr/>
        </p:nvSpPr>
        <p:spPr>
          <a:xfrm>
            <a:off x="10176502" y="2203953"/>
            <a:ext cx="1012098" cy="584775"/>
          </a:xfrm>
          <a:prstGeom prst="rect">
            <a:avLst/>
          </a:prstGeom>
          <a:noFill/>
        </p:spPr>
        <p:txBody>
          <a:bodyPr wrap="square" rtlCol="0">
            <a:spAutoFit/>
          </a:bodyPr>
          <a:lstStyle/>
          <a:p>
            <a:r>
              <a:rPr lang="en-AU" sz="1600" dirty="0"/>
              <a:t>Textile DPP</a:t>
            </a:r>
          </a:p>
        </p:txBody>
      </p:sp>
      <p:sp>
        <p:nvSpPr>
          <p:cNvPr id="43" name="TextBox 42">
            <a:extLst>
              <a:ext uri="{FF2B5EF4-FFF2-40B4-BE49-F238E27FC236}">
                <a16:creationId xmlns:a16="http://schemas.microsoft.com/office/drawing/2014/main" id="{A8AC2D41-AE5F-E9B0-387F-23DAFC4E348F}"/>
              </a:ext>
            </a:extLst>
          </p:cNvPr>
          <p:cNvSpPr txBox="1"/>
          <p:nvPr/>
        </p:nvSpPr>
        <p:spPr>
          <a:xfrm>
            <a:off x="10123508" y="3300977"/>
            <a:ext cx="1134974" cy="584775"/>
          </a:xfrm>
          <a:prstGeom prst="rect">
            <a:avLst/>
          </a:prstGeom>
          <a:noFill/>
        </p:spPr>
        <p:txBody>
          <a:bodyPr wrap="square" rtlCol="0">
            <a:spAutoFit/>
          </a:bodyPr>
          <a:lstStyle/>
          <a:p>
            <a:r>
              <a:rPr lang="en-AU" sz="1600" dirty="0"/>
              <a:t>Agriculture DPP</a:t>
            </a:r>
          </a:p>
        </p:txBody>
      </p:sp>
      <p:sp>
        <p:nvSpPr>
          <p:cNvPr id="44" name="TextBox 43">
            <a:extLst>
              <a:ext uri="{FF2B5EF4-FFF2-40B4-BE49-F238E27FC236}">
                <a16:creationId xmlns:a16="http://schemas.microsoft.com/office/drawing/2014/main" id="{880DCB44-BC2A-1233-80A7-0E741A46E356}"/>
              </a:ext>
            </a:extLst>
          </p:cNvPr>
          <p:cNvSpPr txBox="1"/>
          <p:nvPr/>
        </p:nvSpPr>
        <p:spPr>
          <a:xfrm>
            <a:off x="10157253" y="4467357"/>
            <a:ext cx="1511211" cy="584775"/>
          </a:xfrm>
          <a:prstGeom prst="rect">
            <a:avLst/>
          </a:prstGeom>
          <a:noFill/>
        </p:spPr>
        <p:txBody>
          <a:bodyPr wrap="square" rtlCol="0">
            <a:spAutoFit/>
          </a:bodyPr>
          <a:lstStyle/>
          <a:p>
            <a:r>
              <a:rPr lang="en-AU" sz="1600" dirty="0"/>
              <a:t>Raw materials DPP</a:t>
            </a:r>
          </a:p>
        </p:txBody>
      </p:sp>
      <p:sp>
        <p:nvSpPr>
          <p:cNvPr id="45" name="Up-down Arrow 44">
            <a:extLst>
              <a:ext uri="{FF2B5EF4-FFF2-40B4-BE49-F238E27FC236}">
                <a16:creationId xmlns:a16="http://schemas.microsoft.com/office/drawing/2014/main" id="{4249209F-93ED-69FF-7087-100F095A15AD}"/>
              </a:ext>
            </a:extLst>
          </p:cNvPr>
          <p:cNvSpPr/>
          <p:nvPr/>
        </p:nvSpPr>
        <p:spPr>
          <a:xfrm>
            <a:off x="9754853" y="2873590"/>
            <a:ext cx="347500" cy="438793"/>
          </a:xfrm>
          <a:prstGeom prst="up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TextBox 45">
            <a:extLst>
              <a:ext uri="{FF2B5EF4-FFF2-40B4-BE49-F238E27FC236}">
                <a16:creationId xmlns:a16="http://schemas.microsoft.com/office/drawing/2014/main" id="{C3A33F86-8FB6-B21B-7205-026973919AA0}"/>
              </a:ext>
            </a:extLst>
          </p:cNvPr>
          <p:cNvSpPr txBox="1"/>
          <p:nvPr/>
        </p:nvSpPr>
        <p:spPr>
          <a:xfrm>
            <a:off x="10123508" y="2949789"/>
            <a:ext cx="1087049" cy="286393"/>
          </a:xfrm>
          <a:prstGeom prst="rect">
            <a:avLst/>
          </a:prstGeom>
          <a:noFill/>
        </p:spPr>
        <p:txBody>
          <a:bodyPr wrap="square" rtlCol="0">
            <a:spAutoFit/>
          </a:bodyPr>
          <a:lstStyle/>
          <a:p>
            <a:r>
              <a:rPr lang="en-AU" sz="1200" i="1" dirty="0"/>
              <a:t>Interoperable</a:t>
            </a:r>
          </a:p>
        </p:txBody>
      </p:sp>
      <p:sp>
        <p:nvSpPr>
          <p:cNvPr id="48" name="TextBox 47">
            <a:extLst>
              <a:ext uri="{FF2B5EF4-FFF2-40B4-BE49-F238E27FC236}">
                <a16:creationId xmlns:a16="http://schemas.microsoft.com/office/drawing/2014/main" id="{87ACBF80-047C-633B-8EC3-489889DBB00F}"/>
              </a:ext>
            </a:extLst>
          </p:cNvPr>
          <p:cNvSpPr txBox="1"/>
          <p:nvPr/>
        </p:nvSpPr>
        <p:spPr>
          <a:xfrm>
            <a:off x="10095373" y="4066940"/>
            <a:ext cx="1134974" cy="276999"/>
          </a:xfrm>
          <a:prstGeom prst="rect">
            <a:avLst/>
          </a:prstGeom>
          <a:noFill/>
        </p:spPr>
        <p:txBody>
          <a:bodyPr wrap="square" rtlCol="0">
            <a:spAutoFit/>
          </a:bodyPr>
          <a:lstStyle/>
          <a:p>
            <a:r>
              <a:rPr lang="en-AU" sz="1200" i="1" dirty="0"/>
              <a:t>Interoperable</a:t>
            </a:r>
          </a:p>
        </p:txBody>
      </p:sp>
      <p:grpSp>
        <p:nvGrpSpPr>
          <p:cNvPr id="8" name="Group 7">
            <a:extLst>
              <a:ext uri="{FF2B5EF4-FFF2-40B4-BE49-F238E27FC236}">
                <a16:creationId xmlns:a16="http://schemas.microsoft.com/office/drawing/2014/main" id="{4EDF27EE-6B24-23E9-89F5-031FF7F70993}"/>
              </a:ext>
            </a:extLst>
          </p:cNvPr>
          <p:cNvGrpSpPr/>
          <p:nvPr/>
        </p:nvGrpSpPr>
        <p:grpSpPr>
          <a:xfrm>
            <a:off x="5132552" y="2825261"/>
            <a:ext cx="2014556" cy="3146269"/>
            <a:chOff x="5132552" y="2825261"/>
            <a:chExt cx="2014556" cy="3565117"/>
          </a:xfrm>
        </p:grpSpPr>
        <p:sp>
          <p:nvSpPr>
            <p:cNvPr id="10" name="Rounded Rectangle 9">
              <a:extLst>
                <a:ext uri="{FF2B5EF4-FFF2-40B4-BE49-F238E27FC236}">
                  <a16:creationId xmlns:a16="http://schemas.microsoft.com/office/drawing/2014/main" id="{6D7EF9FE-1EF3-7968-3FFF-34BD448B43B2}"/>
                </a:ext>
              </a:extLst>
            </p:cNvPr>
            <p:cNvSpPr/>
            <p:nvPr/>
          </p:nvSpPr>
          <p:spPr>
            <a:xfrm>
              <a:off x="5132555" y="2825261"/>
              <a:ext cx="2014553" cy="780799"/>
            </a:xfrm>
            <a:prstGeom prst="roundRect">
              <a:avLst>
                <a:gd name="adj" fmla="val 7503"/>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1400" dirty="0">
                  <a:solidFill>
                    <a:schemeClr val="tx1"/>
                  </a:solidFill>
                </a:rPr>
                <a:t>Textiles Transparency Protocol</a:t>
              </a:r>
            </a:p>
          </p:txBody>
        </p:sp>
        <p:sp>
          <p:nvSpPr>
            <p:cNvPr id="13" name="Rounded Rectangle 12">
              <a:extLst>
                <a:ext uri="{FF2B5EF4-FFF2-40B4-BE49-F238E27FC236}">
                  <a16:creationId xmlns:a16="http://schemas.microsoft.com/office/drawing/2014/main" id="{B1CF701F-8DB6-52CC-534E-A100324AD3B1}"/>
                </a:ext>
              </a:extLst>
            </p:cNvPr>
            <p:cNvSpPr/>
            <p:nvPr/>
          </p:nvSpPr>
          <p:spPr>
            <a:xfrm>
              <a:off x="5132552" y="3742249"/>
              <a:ext cx="2014553" cy="780799"/>
            </a:xfrm>
            <a:prstGeom prst="roundRect">
              <a:avLst>
                <a:gd name="adj" fmla="val 7503"/>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1400" dirty="0">
                  <a:solidFill>
                    <a:schemeClr val="tx1"/>
                  </a:solidFill>
                </a:rPr>
                <a:t>Agricultural Transparency Protocol</a:t>
              </a:r>
            </a:p>
          </p:txBody>
        </p:sp>
        <p:sp>
          <p:nvSpPr>
            <p:cNvPr id="5" name="Rounded Rectangle 4">
              <a:extLst>
                <a:ext uri="{FF2B5EF4-FFF2-40B4-BE49-F238E27FC236}">
                  <a16:creationId xmlns:a16="http://schemas.microsoft.com/office/drawing/2014/main" id="{5E52BCDE-D425-9BEF-F05E-2F61984686A6}"/>
                </a:ext>
              </a:extLst>
            </p:cNvPr>
            <p:cNvSpPr/>
            <p:nvPr/>
          </p:nvSpPr>
          <p:spPr>
            <a:xfrm>
              <a:off x="5132553" y="4697145"/>
              <a:ext cx="2014553" cy="780799"/>
            </a:xfrm>
            <a:prstGeom prst="roundRect">
              <a:avLst>
                <a:gd name="adj" fmla="val 7503"/>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1400" dirty="0">
                  <a:solidFill>
                    <a:schemeClr val="tx1"/>
                  </a:solidFill>
                </a:rPr>
                <a:t>Critical Raw Materials Transparency Protocol</a:t>
              </a:r>
            </a:p>
          </p:txBody>
        </p:sp>
        <p:sp>
          <p:nvSpPr>
            <p:cNvPr id="7" name="Rounded Rectangle 6">
              <a:extLst>
                <a:ext uri="{FF2B5EF4-FFF2-40B4-BE49-F238E27FC236}">
                  <a16:creationId xmlns:a16="http://schemas.microsoft.com/office/drawing/2014/main" id="{5443CF82-FAFF-AFAB-93C5-DACC5D3C682B}"/>
                </a:ext>
              </a:extLst>
            </p:cNvPr>
            <p:cNvSpPr/>
            <p:nvPr/>
          </p:nvSpPr>
          <p:spPr>
            <a:xfrm>
              <a:off x="5132552" y="5609579"/>
              <a:ext cx="2014553" cy="780799"/>
            </a:xfrm>
            <a:prstGeom prst="roundRect">
              <a:avLst>
                <a:gd name="adj" fmla="val 7503"/>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1400" dirty="0">
                  <a:solidFill>
                    <a:schemeClr val="tx1"/>
                  </a:solidFill>
                </a:rPr>
                <a:t>National Transparency Protocol (Country X)</a:t>
              </a:r>
            </a:p>
          </p:txBody>
        </p:sp>
      </p:grpSp>
      <p:sp>
        <p:nvSpPr>
          <p:cNvPr id="16" name="Right Arrow 15">
            <a:extLst>
              <a:ext uri="{FF2B5EF4-FFF2-40B4-BE49-F238E27FC236}">
                <a16:creationId xmlns:a16="http://schemas.microsoft.com/office/drawing/2014/main" id="{2EE8ED1C-AD31-8397-A3EE-0A1130D7A934}"/>
              </a:ext>
            </a:extLst>
          </p:cNvPr>
          <p:cNvSpPr/>
          <p:nvPr/>
        </p:nvSpPr>
        <p:spPr>
          <a:xfrm>
            <a:off x="3237570" y="4496885"/>
            <a:ext cx="1325575" cy="614761"/>
          </a:xfrm>
          <a:prstGeom prst="rightArrow">
            <a:avLst>
              <a:gd name="adj1" fmla="val 4875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ysClr val="windowText" lastClr="000000"/>
                </a:solidFill>
              </a:rPr>
              <a:t>extends</a:t>
            </a:r>
          </a:p>
        </p:txBody>
      </p:sp>
      <p:sp>
        <p:nvSpPr>
          <p:cNvPr id="19" name="Up-down Arrow 18">
            <a:extLst>
              <a:ext uri="{FF2B5EF4-FFF2-40B4-BE49-F238E27FC236}">
                <a16:creationId xmlns:a16="http://schemas.microsoft.com/office/drawing/2014/main" id="{642B2173-DD2B-7C6C-3E94-A9E292DE4ED1}"/>
              </a:ext>
            </a:extLst>
          </p:cNvPr>
          <p:cNvSpPr/>
          <p:nvPr/>
        </p:nvSpPr>
        <p:spPr>
          <a:xfrm>
            <a:off x="9754051" y="3985034"/>
            <a:ext cx="347500" cy="438793"/>
          </a:xfrm>
          <a:prstGeom prst="up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6" descr="Digital Certificate Icon Vector Images (over 8,400)">
            <a:extLst>
              <a:ext uri="{FF2B5EF4-FFF2-40B4-BE49-F238E27FC236}">
                <a16:creationId xmlns:a16="http://schemas.microsoft.com/office/drawing/2014/main" id="{C7B57388-BECA-09A9-06AF-4EF2EB27EC3B}"/>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93036" y="5499960"/>
            <a:ext cx="652417" cy="68998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BFBD67C-6AC7-37C6-BC87-A824CDFEFBB7}"/>
              </a:ext>
            </a:extLst>
          </p:cNvPr>
          <p:cNvSpPr txBox="1"/>
          <p:nvPr/>
        </p:nvSpPr>
        <p:spPr>
          <a:xfrm>
            <a:off x="10213358" y="5523626"/>
            <a:ext cx="1127284" cy="584775"/>
          </a:xfrm>
          <a:prstGeom prst="rect">
            <a:avLst/>
          </a:prstGeom>
          <a:noFill/>
        </p:spPr>
        <p:txBody>
          <a:bodyPr wrap="square" rtlCol="0">
            <a:spAutoFit/>
          </a:bodyPr>
          <a:lstStyle/>
          <a:p>
            <a:r>
              <a:rPr lang="en-AU" sz="1600" dirty="0"/>
              <a:t>Country X </a:t>
            </a:r>
          </a:p>
          <a:p>
            <a:r>
              <a:rPr lang="en-AU" sz="1600" dirty="0"/>
              <a:t>DPP</a:t>
            </a:r>
          </a:p>
        </p:txBody>
      </p:sp>
      <p:sp>
        <p:nvSpPr>
          <p:cNvPr id="25" name="Left Arrow 24">
            <a:extLst>
              <a:ext uri="{FF2B5EF4-FFF2-40B4-BE49-F238E27FC236}">
                <a16:creationId xmlns:a16="http://schemas.microsoft.com/office/drawing/2014/main" id="{2C0EF0A1-C5E8-7FCF-9CEC-C24DDD7D839E}"/>
              </a:ext>
            </a:extLst>
          </p:cNvPr>
          <p:cNvSpPr/>
          <p:nvPr/>
        </p:nvSpPr>
        <p:spPr>
          <a:xfrm>
            <a:off x="7588708" y="3787157"/>
            <a:ext cx="970928" cy="416752"/>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TextBox 25">
            <a:extLst>
              <a:ext uri="{FF2B5EF4-FFF2-40B4-BE49-F238E27FC236}">
                <a16:creationId xmlns:a16="http://schemas.microsoft.com/office/drawing/2014/main" id="{E26F7C6A-9047-F5E4-C090-1C92BD975EAC}"/>
              </a:ext>
            </a:extLst>
          </p:cNvPr>
          <p:cNvSpPr txBox="1"/>
          <p:nvPr/>
        </p:nvSpPr>
        <p:spPr>
          <a:xfrm>
            <a:off x="7550534" y="3826718"/>
            <a:ext cx="1091163" cy="307777"/>
          </a:xfrm>
          <a:prstGeom prst="rect">
            <a:avLst/>
          </a:prstGeom>
          <a:noFill/>
        </p:spPr>
        <p:txBody>
          <a:bodyPr wrap="square" rtlCol="0">
            <a:spAutoFit/>
          </a:bodyPr>
          <a:lstStyle/>
          <a:p>
            <a:pPr algn="ctr"/>
            <a:r>
              <a:rPr lang="en-AU" sz="1400" dirty="0"/>
              <a:t>Implement</a:t>
            </a:r>
          </a:p>
        </p:txBody>
      </p:sp>
      <p:sp>
        <p:nvSpPr>
          <p:cNvPr id="27" name="Left Arrow 26">
            <a:extLst>
              <a:ext uri="{FF2B5EF4-FFF2-40B4-BE49-F238E27FC236}">
                <a16:creationId xmlns:a16="http://schemas.microsoft.com/office/drawing/2014/main" id="{D86DCEC8-E8AE-827E-5373-72EF78D056C8}"/>
              </a:ext>
            </a:extLst>
          </p:cNvPr>
          <p:cNvSpPr/>
          <p:nvPr/>
        </p:nvSpPr>
        <p:spPr>
          <a:xfrm>
            <a:off x="7588708" y="4735842"/>
            <a:ext cx="970928" cy="416752"/>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TextBox 27">
            <a:extLst>
              <a:ext uri="{FF2B5EF4-FFF2-40B4-BE49-F238E27FC236}">
                <a16:creationId xmlns:a16="http://schemas.microsoft.com/office/drawing/2014/main" id="{81E32D92-9A32-45BB-C882-CD37839D9547}"/>
              </a:ext>
            </a:extLst>
          </p:cNvPr>
          <p:cNvSpPr txBox="1"/>
          <p:nvPr/>
        </p:nvSpPr>
        <p:spPr>
          <a:xfrm>
            <a:off x="7550534" y="4775403"/>
            <a:ext cx="1091163" cy="307777"/>
          </a:xfrm>
          <a:prstGeom prst="rect">
            <a:avLst/>
          </a:prstGeom>
          <a:noFill/>
        </p:spPr>
        <p:txBody>
          <a:bodyPr wrap="square" rtlCol="0">
            <a:spAutoFit/>
          </a:bodyPr>
          <a:lstStyle/>
          <a:p>
            <a:pPr algn="ctr"/>
            <a:r>
              <a:rPr lang="en-AU" sz="1400" dirty="0"/>
              <a:t>Implement</a:t>
            </a:r>
          </a:p>
        </p:txBody>
      </p:sp>
      <p:sp>
        <p:nvSpPr>
          <p:cNvPr id="31" name="Left Arrow 30">
            <a:extLst>
              <a:ext uri="{FF2B5EF4-FFF2-40B4-BE49-F238E27FC236}">
                <a16:creationId xmlns:a16="http://schemas.microsoft.com/office/drawing/2014/main" id="{48EF678D-FA74-63F7-E4E2-1414A37B7B8C}"/>
              </a:ext>
            </a:extLst>
          </p:cNvPr>
          <p:cNvSpPr/>
          <p:nvPr/>
        </p:nvSpPr>
        <p:spPr>
          <a:xfrm rot="822253">
            <a:off x="7609635" y="5566292"/>
            <a:ext cx="970928" cy="416752"/>
          </a:xfrm>
          <a:prstGeom prst="lef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TextBox 31">
            <a:extLst>
              <a:ext uri="{FF2B5EF4-FFF2-40B4-BE49-F238E27FC236}">
                <a16:creationId xmlns:a16="http://schemas.microsoft.com/office/drawing/2014/main" id="{DDDD9F71-9BCA-D1BF-41CF-39B298937391}"/>
              </a:ext>
            </a:extLst>
          </p:cNvPr>
          <p:cNvSpPr txBox="1"/>
          <p:nvPr/>
        </p:nvSpPr>
        <p:spPr>
          <a:xfrm rot="822253">
            <a:off x="7571461" y="5605853"/>
            <a:ext cx="1091163" cy="307777"/>
          </a:xfrm>
          <a:prstGeom prst="rect">
            <a:avLst/>
          </a:prstGeom>
          <a:noFill/>
        </p:spPr>
        <p:txBody>
          <a:bodyPr wrap="square" rtlCol="0">
            <a:spAutoFit/>
          </a:bodyPr>
          <a:lstStyle/>
          <a:p>
            <a:pPr algn="ctr"/>
            <a:r>
              <a:rPr lang="en-AU" sz="1400" dirty="0"/>
              <a:t>Implement</a:t>
            </a:r>
          </a:p>
        </p:txBody>
      </p:sp>
      <p:sp>
        <p:nvSpPr>
          <p:cNvPr id="35" name="Up-down Arrow 34">
            <a:extLst>
              <a:ext uri="{FF2B5EF4-FFF2-40B4-BE49-F238E27FC236}">
                <a16:creationId xmlns:a16="http://schemas.microsoft.com/office/drawing/2014/main" id="{3CC22EB0-57F6-A6D6-636B-300C57E6E900}"/>
              </a:ext>
            </a:extLst>
          </p:cNvPr>
          <p:cNvSpPr/>
          <p:nvPr/>
        </p:nvSpPr>
        <p:spPr>
          <a:xfrm>
            <a:off x="9800833" y="5062458"/>
            <a:ext cx="347500" cy="438793"/>
          </a:xfrm>
          <a:prstGeom prst="up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World map - Free web icons">
            <a:extLst>
              <a:ext uri="{FF2B5EF4-FFF2-40B4-BE49-F238E27FC236}">
                <a16:creationId xmlns:a16="http://schemas.microsoft.com/office/drawing/2014/main" id="{1A0A1975-3210-3F50-1EE9-A12B439FB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1697" y="5531956"/>
            <a:ext cx="584860" cy="5848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65BA569-BD6E-0BD6-FD57-26CC22427C91}"/>
              </a:ext>
            </a:extLst>
          </p:cNvPr>
          <p:cNvSpPr txBox="1"/>
          <p:nvPr/>
        </p:nvSpPr>
        <p:spPr>
          <a:xfrm>
            <a:off x="10176502" y="5146707"/>
            <a:ext cx="1134974" cy="276999"/>
          </a:xfrm>
          <a:prstGeom prst="rect">
            <a:avLst/>
          </a:prstGeom>
          <a:noFill/>
        </p:spPr>
        <p:txBody>
          <a:bodyPr wrap="square" rtlCol="0">
            <a:spAutoFit/>
          </a:bodyPr>
          <a:lstStyle/>
          <a:p>
            <a:r>
              <a:rPr lang="en-AU" sz="1200" i="1" dirty="0"/>
              <a:t>Interoperable</a:t>
            </a:r>
          </a:p>
        </p:txBody>
      </p:sp>
    </p:spTree>
    <p:extLst>
      <p:ext uri="{BB962C8B-B14F-4D97-AF65-F5344CB8AC3E}">
        <p14:creationId xmlns:p14="http://schemas.microsoft.com/office/powerpoint/2010/main" val="131665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ED744-2478-CF06-1CE8-645007709AF4}"/>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0567203-BC1C-216D-7013-B8B78D270B48}"/>
              </a:ext>
            </a:extLst>
          </p:cNvPr>
          <p:cNvPicPr>
            <a:picLocks noChangeAspect="1"/>
          </p:cNvPicPr>
          <p:nvPr/>
        </p:nvPicPr>
        <p:blipFill>
          <a:blip r:embed="rId3"/>
          <a:stretch>
            <a:fillRect/>
          </a:stretch>
        </p:blipFill>
        <p:spPr>
          <a:xfrm>
            <a:off x="16512669" y="5725361"/>
            <a:ext cx="70067" cy="70067"/>
          </a:xfrm>
          <a:prstGeom prst="rect">
            <a:avLst/>
          </a:prstGeom>
        </p:spPr>
      </p:pic>
      <p:sp>
        <p:nvSpPr>
          <p:cNvPr id="4" name="TextBox 3">
            <a:extLst>
              <a:ext uri="{FF2B5EF4-FFF2-40B4-BE49-F238E27FC236}">
                <a16:creationId xmlns:a16="http://schemas.microsoft.com/office/drawing/2014/main" id="{0F2C2B70-31A5-62DC-01CD-C7AC3787F6B4}"/>
              </a:ext>
            </a:extLst>
          </p:cNvPr>
          <p:cNvSpPr txBox="1"/>
          <p:nvPr/>
        </p:nvSpPr>
        <p:spPr>
          <a:xfrm>
            <a:off x="641157" y="378092"/>
            <a:ext cx="9217716" cy="642484"/>
          </a:xfrm>
          <a:prstGeom prst="rect">
            <a:avLst/>
          </a:prstGeom>
          <a:noFill/>
        </p:spPr>
        <p:txBody>
          <a:bodyPr wrap="none" rtlCol="0">
            <a:spAutoFit/>
          </a:bodyPr>
          <a:lstStyle/>
          <a:p>
            <a:r>
              <a:rPr lang="en-AU" sz="3575" b="1" dirty="0">
                <a:solidFill>
                  <a:schemeClr val="accent1">
                    <a:lumMod val="50000"/>
                  </a:schemeClr>
                </a:solidFill>
              </a:rPr>
              <a:t>A complete solution and simpler than you think</a:t>
            </a:r>
          </a:p>
        </p:txBody>
      </p:sp>
      <p:pic>
        <p:nvPicPr>
          <p:cNvPr id="5122" name="Picture 2" descr="Car engine - Free electronics icons">
            <a:extLst>
              <a:ext uri="{FF2B5EF4-FFF2-40B4-BE49-F238E27FC236}">
                <a16:creationId xmlns:a16="http://schemas.microsoft.com/office/drawing/2014/main" id="{E0A62ED4-D81A-DC46-7C56-7D919529D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89" y="2576027"/>
            <a:ext cx="884772" cy="8847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ire Tread Png - Car Tire Icon, Transparent Png - 1240x1558(#139041) |  PNG.ToolXoX.com">
            <a:extLst>
              <a:ext uri="{FF2B5EF4-FFF2-40B4-BE49-F238E27FC236}">
                <a16:creationId xmlns:a16="http://schemas.microsoft.com/office/drawing/2014/main" id="{187AA1F4-4220-2497-7281-E8313BD6B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9085" y="3429000"/>
            <a:ext cx="564351" cy="709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ire Tread Png - Car Tire Icon, Transparent Png - 1240x1558(#139041) |  PNG.ToolXoX.com">
            <a:extLst>
              <a:ext uri="{FF2B5EF4-FFF2-40B4-BE49-F238E27FC236}">
                <a16:creationId xmlns:a16="http://schemas.microsoft.com/office/drawing/2014/main" id="{325C7959-58DE-9672-E8AA-1B569442A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99" y="3444900"/>
            <a:ext cx="564351" cy="7091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ar - Free transportation icons">
            <a:extLst>
              <a:ext uri="{FF2B5EF4-FFF2-40B4-BE49-F238E27FC236}">
                <a16:creationId xmlns:a16="http://schemas.microsoft.com/office/drawing/2014/main" id="{6702C9A5-98D4-D8A8-A5B1-05AD3E4E1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85" y="2321655"/>
            <a:ext cx="2246489" cy="22464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EAD39DC-C9E5-2EF2-D377-6DF5EAE2D1AF}"/>
              </a:ext>
            </a:extLst>
          </p:cNvPr>
          <p:cNvSpPr txBox="1"/>
          <p:nvPr/>
        </p:nvSpPr>
        <p:spPr>
          <a:xfrm>
            <a:off x="721470" y="1170314"/>
            <a:ext cx="4414976" cy="1200329"/>
          </a:xfrm>
          <a:prstGeom prst="rect">
            <a:avLst/>
          </a:prstGeom>
          <a:noFill/>
        </p:spPr>
        <p:txBody>
          <a:bodyPr wrap="square" rtlCol="0">
            <a:spAutoFit/>
          </a:bodyPr>
          <a:lstStyle/>
          <a:p>
            <a:r>
              <a:rPr lang="en-AU" sz="2400" dirty="0"/>
              <a:t>Other standards may include some useful parts – but leave you to assemble them.</a:t>
            </a:r>
          </a:p>
        </p:txBody>
      </p:sp>
      <p:sp>
        <p:nvSpPr>
          <p:cNvPr id="22" name="TextBox 21">
            <a:extLst>
              <a:ext uri="{FF2B5EF4-FFF2-40B4-BE49-F238E27FC236}">
                <a16:creationId xmlns:a16="http://schemas.microsoft.com/office/drawing/2014/main" id="{BDFBB63F-F9B2-4B55-A63F-415676C56EEE}"/>
              </a:ext>
            </a:extLst>
          </p:cNvPr>
          <p:cNvSpPr txBox="1"/>
          <p:nvPr/>
        </p:nvSpPr>
        <p:spPr>
          <a:xfrm>
            <a:off x="6269959" y="1170314"/>
            <a:ext cx="4414976" cy="1200329"/>
          </a:xfrm>
          <a:prstGeom prst="rect">
            <a:avLst/>
          </a:prstGeom>
          <a:noFill/>
        </p:spPr>
        <p:txBody>
          <a:bodyPr wrap="square" rtlCol="0">
            <a:spAutoFit/>
          </a:bodyPr>
          <a:lstStyle/>
          <a:p>
            <a:r>
              <a:rPr lang="en-AU" sz="2400" dirty="0"/>
              <a:t>UNTP is a complete standard designed to address all the challenges you will face.</a:t>
            </a:r>
          </a:p>
        </p:txBody>
      </p:sp>
      <p:sp>
        <p:nvSpPr>
          <p:cNvPr id="42" name="TextBox 41">
            <a:extLst>
              <a:ext uri="{FF2B5EF4-FFF2-40B4-BE49-F238E27FC236}">
                <a16:creationId xmlns:a16="http://schemas.microsoft.com/office/drawing/2014/main" id="{417F2C7C-9404-298A-AC29-80C01D1B42C9}"/>
              </a:ext>
            </a:extLst>
          </p:cNvPr>
          <p:cNvSpPr txBox="1"/>
          <p:nvPr/>
        </p:nvSpPr>
        <p:spPr>
          <a:xfrm>
            <a:off x="641157" y="4698092"/>
            <a:ext cx="11133153" cy="830997"/>
          </a:xfrm>
          <a:prstGeom prst="rect">
            <a:avLst/>
          </a:prstGeom>
          <a:noFill/>
        </p:spPr>
        <p:txBody>
          <a:bodyPr wrap="square" rtlCol="0">
            <a:spAutoFit/>
          </a:bodyPr>
          <a:lstStyle/>
          <a:p>
            <a:r>
              <a:rPr lang="en-AU" sz="2400" dirty="0"/>
              <a:t>There is some new-</a:t>
            </a:r>
            <a:r>
              <a:rPr lang="en-AU" sz="2400" dirty="0" err="1"/>
              <a:t>ish</a:t>
            </a:r>
            <a:r>
              <a:rPr lang="en-AU" sz="2400" dirty="0"/>
              <a:t> technology involved (e.g. verifiable credentials) but it solves real problems and is simple to implement (e.g. 9 lines of code in the Australian pilot)</a:t>
            </a:r>
          </a:p>
        </p:txBody>
      </p:sp>
      <p:sp>
        <p:nvSpPr>
          <p:cNvPr id="43" name="TextBox 42">
            <a:extLst>
              <a:ext uri="{FF2B5EF4-FFF2-40B4-BE49-F238E27FC236}">
                <a16:creationId xmlns:a16="http://schemas.microsoft.com/office/drawing/2014/main" id="{87C02A08-4282-DE6B-661B-66C66481D0E9}"/>
              </a:ext>
            </a:extLst>
          </p:cNvPr>
          <p:cNvSpPr txBox="1"/>
          <p:nvPr/>
        </p:nvSpPr>
        <p:spPr>
          <a:xfrm>
            <a:off x="9241100" y="3613494"/>
            <a:ext cx="1263476" cy="584775"/>
          </a:xfrm>
          <a:prstGeom prst="rect">
            <a:avLst/>
          </a:prstGeom>
          <a:noFill/>
        </p:spPr>
        <p:txBody>
          <a:bodyPr wrap="square" rtlCol="0">
            <a:spAutoFit/>
          </a:bodyPr>
          <a:lstStyle/>
          <a:p>
            <a:r>
              <a:rPr lang="en-AU" sz="3200" b="1" dirty="0"/>
              <a:t>UNTP</a:t>
            </a:r>
          </a:p>
        </p:txBody>
      </p:sp>
      <p:pic>
        <p:nvPicPr>
          <p:cNvPr id="50" name="Picture 49">
            <a:extLst>
              <a:ext uri="{FF2B5EF4-FFF2-40B4-BE49-F238E27FC236}">
                <a16:creationId xmlns:a16="http://schemas.microsoft.com/office/drawing/2014/main" id="{358E1D30-6873-5033-23A5-BF86156EF978}"/>
              </a:ext>
            </a:extLst>
          </p:cNvPr>
          <p:cNvPicPr>
            <a:picLocks noChangeAspect="1"/>
          </p:cNvPicPr>
          <p:nvPr/>
        </p:nvPicPr>
        <p:blipFill>
          <a:blip r:embed="rId7"/>
          <a:stretch>
            <a:fillRect/>
          </a:stretch>
        </p:blipFill>
        <p:spPr>
          <a:xfrm>
            <a:off x="9328185" y="2477259"/>
            <a:ext cx="1117563" cy="933723"/>
          </a:xfrm>
          <a:prstGeom prst="rect">
            <a:avLst/>
          </a:prstGeom>
        </p:spPr>
      </p:pic>
    </p:spTree>
    <p:extLst>
      <p:ext uri="{BB962C8B-B14F-4D97-AF65-F5344CB8AC3E}">
        <p14:creationId xmlns:p14="http://schemas.microsoft.com/office/powerpoint/2010/main" val="93736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61DA3-3E56-048A-94B3-E9540CCCD0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68F8B7-1D87-195A-5EF6-F46929E51BDD}"/>
              </a:ext>
            </a:extLst>
          </p:cNvPr>
          <p:cNvSpPr txBox="1"/>
          <p:nvPr/>
        </p:nvSpPr>
        <p:spPr>
          <a:xfrm>
            <a:off x="958152" y="384977"/>
            <a:ext cx="6840527" cy="642484"/>
          </a:xfrm>
          <a:prstGeom prst="rect">
            <a:avLst/>
          </a:prstGeom>
          <a:noFill/>
        </p:spPr>
        <p:txBody>
          <a:bodyPr wrap="none" rtlCol="0">
            <a:spAutoFit/>
          </a:bodyPr>
          <a:lstStyle/>
          <a:p>
            <a:r>
              <a:rPr lang="en-AU" sz="3575" b="1" dirty="0">
                <a:solidFill>
                  <a:schemeClr val="accent1">
                    <a:lumMod val="50000"/>
                  </a:schemeClr>
                </a:solidFill>
              </a:rPr>
              <a:t>UNTP - Winning the race to the top</a:t>
            </a:r>
          </a:p>
        </p:txBody>
      </p:sp>
      <p:sp>
        <p:nvSpPr>
          <p:cNvPr id="3" name="TextBox 2">
            <a:extLst>
              <a:ext uri="{FF2B5EF4-FFF2-40B4-BE49-F238E27FC236}">
                <a16:creationId xmlns:a16="http://schemas.microsoft.com/office/drawing/2014/main" id="{FE85C7C9-DE5E-2BDE-FE4F-C7EB17B00DBE}"/>
              </a:ext>
            </a:extLst>
          </p:cNvPr>
          <p:cNvSpPr txBox="1"/>
          <p:nvPr/>
        </p:nvSpPr>
        <p:spPr>
          <a:xfrm>
            <a:off x="958152" y="1100933"/>
            <a:ext cx="10504977" cy="707886"/>
          </a:xfrm>
          <a:prstGeom prst="rect">
            <a:avLst/>
          </a:prstGeom>
          <a:noFill/>
        </p:spPr>
        <p:txBody>
          <a:bodyPr wrap="square" rtlCol="0">
            <a:spAutoFit/>
          </a:bodyPr>
          <a:lstStyle/>
          <a:p>
            <a:r>
              <a:rPr lang="en-AU" sz="2000" dirty="0"/>
              <a:t>There is already a significant difference between consumer expectation and market behaviour.  There are two plausible pathways out of this:</a:t>
            </a:r>
          </a:p>
        </p:txBody>
      </p:sp>
      <p:sp>
        <p:nvSpPr>
          <p:cNvPr id="4" name="TextBox 3">
            <a:extLst>
              <a:ext uri="{FF2B5EF4-FFF2-40B4-BE49-F238E27FC236}">
                <a16:creationId xmlns:a16="http://schemas.microsoft.com/office/drawing/2014/main" id="{EE59AC29-7A92-719C-A38A-20149595798B}"/>
              </a:ext>
            </a:extLst>
          </p:cNvPr>
          <p:cNvSpPr txBox="1"/>
          <p:nvPr/>
        </p:nvSpPr>
        <p:spPr>
          <a:xfrm>
            <a:off x="958152" y="2011462"/>
            <a:ext cx="4559734" cy="677108"/>
          </a:xfrm>
          <a:prstGeom prst="rect">
            <a:avLst/>
          </a:prstGeom>
          <a:noFill/>
        </p:spPr>
        <p:txBody>
          <a:bodyPr wrap="square" rtlCol="0">
            <a:spAutoFit/>
          </a:bodyPr>
          <a:lstStyle/>
          <a:p>
            <a:r>
              <a:rPr lang="en-AU" sz="2000" b="1" dirty="0"/>
              <a:t>Either : A race to the top</a:t>
            </a:r>
          </a:p>
          <a:p>
            <a:r>
              <a:rPr lang="en-AU" i="1" dirty="0"/>
              <a:t>Greenwashing is rare and  has nowhere to hide</a:t>
            </a:r>
          </a:p>
        </p:txBody>
      </p:sp>
      <p:sp>
        <p:nvSpPr>
          <p:cNvPr id="26" name="TextBox 25">
            <a:extLst>
              <a:ext uri="{FF2B5EF4-FFF2-40B4-BE49-F238E27FC236}">
                <a16:creationId xmlns:a16="http://schemas.microsoft.com/office/drawing/2014/main" id="{69167582-F2C5-7290-9E28-92CA611A5A2A}"/>
              </a:ext>
            </a:extLst>
          </p:cNvPr>
          <p:cNvSpPr txBox="1"/>
          <p:nvPr/>
        </p:nvSpPr>
        <p:spPr>
          <a:xfrm>
            <a:off x="6674115" y="2011462"/>
            <a:ext cx="4559733" cy="677108"/>
          </a:xfrm>
          <a:prstGeom prst="rect">
            <a:avLst/>
          </a:prstGeom>
          <a:noFill/>
        </p:spPr>
        <p:txBody>
          <a:bodyPr wrap="square" rtlCol="0">
            <a:spAutoFit/>
          </a:bodyPr>
          <a:lstStyle/>
          <a:p>
            <a:r>
              <a:rPr lang="en-AU" sz="2000" b="1" dirty="0"/>
              <a:t>Or : A race to the bottom</a:t>
            </a:r>
          </a:p>
          <a:p>
            <a:r>
              <a:rPr lang="en-AU" i="1" dirty="0"/>
              <a:t>Greenwashing is ubiquitous and undetectable</a:t>
            </a:r>
          </a:p>
        </p:txBody>
      </p:sp>
      <p:sp>
        <p:nvSpPr>
          <p:cNvPr id="27" name="Circular Arrow 26">
            <a:extLst>
              <a:ext uri="{FF2B5EF4-FFF2-40B4-BE49-F238E27FC236}">
                <a16:creationId xmlns:a16="http://schemas.microsoft.com/office/drawing/2014/main" id="{46D2AB5F-6CE3-EA4A-6CB5-144F75483CAA}"/>
              </a:ext>
            </a:extLst>
          </p:cNvPr>
          <p:cNvSpPr/>
          <p:nvPr/>
        </p:nvSpPr>
        <p:spPr>
          <a:xfrm>
            <a:off x="2118166" y="3134038"/>
            <a:ext cx="1616766" cy="1504374"/>
          </a:xfrm>
          <a:prstGeom prst="circularArrow">
            <a:avLst>
              <a:gd name="adj1" fmla="val 11475"/>
              <a:gd name="adj2" fmla="val 1389378"/>
              <a:gd name="adj3" fmla="val 20144415"/>
              <a:gd name="adj4" fmla="val 16271852"/>
              <a:gd name="adj5" fmla="val 1783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8" name="Circular Arrow 27">
            <a:extLst>
              <a:ext uri="{FF2B5EF4-FFF2-40B4-BE49-F238E27FC236}">
                <a16:creationId xmlns:a16="http://schemas.microsoft.com/office/drawing/2014/main" id="{D4C7B761-343B-2A34-988E-EF716729C547}"/>
              </a:ext>
            </a:extLst>
          </p:cNvPr>
          <p:cNvSpPr/>
          <p:nvPr/>
        </p:nvSpPr>
        <p:spPr>
          <a:xfrm rot="16200000">
            <a:off x="2061970" y="3200629"/>
            <a:ext cx="1616766" cy="1504374"/>
          </a:xfrm>
          <a:prstGeom prst="circularArrow">
            <a:avLst>
              <a:gd name="adj1" fmla="val 11475"/>
              <a:gd name="adj2" fmla="val 1389378"/>
              <a:gd name="adj3" fmla="val 20144415"/>
              <a:gd name="adj4" fmla="val 16271852"/>
              <a:gd name="adj5" fmla="val 1783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9" name="Circular Arrow 28">
            <a:extLst>
              <a:ext uri="{FF2B5EF4-FFF2-40B4-BE49-F238E27FC236}">
                <a16:creationId xmlns:a16="http://schemas.microsoft.com/office/drawing/2014/main" id="{30815E3B-48A1-0780-094E-B8FA3C0A4AA7}"/>
              </a:ext>
            </a:extLst>
          </p:cNvPr>
          <p:cNvSpPr/>
          <p:nvPr/>
        </p:nvSpPr>
        <p:spPr>
          <a:xfrm rot="10800000">
            <a:off x="2118166" y="3256825"/>
            <a:ext cx="1616766" cy="1504374"/>
          </a:xfrm>
          <a:prstGeom prst="circularArrow">
            <a:avLst>
              <a:gd name="adj1" fmla="val 11475"/>
              <a:gd name="adj2" fmla="val 1389378"/>
              <a:gd name="adj3" fmla="val 20144415"/>
              <a:gd name="adj4" fmla="val 16271852"/>
              <a:gd name="adj5" fmla="val 1783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0" name="Circular Arrow 29">
            <a:extLst>
              <a:ext uri="{FF2B5EF4-FFF2-40B4-BE49-F238E27FC236}">
                <a16:creationId xmlns:a16="http://schemas.microsoft.com/office/drawing/2014/main" id="{0FA090F3-8693-7440-FBB1-F475C34C98CF}"/>
              </a:ext>
            </a:extLst>
          </p:cNvPr>
          <p:cNvSpPr/>
          <p:nvPr/>
        </p:nvSpPr>
        <p:spPr>
          <a:xfrm rot="5400000">
            <a:off x="2172687" y="3196306"/>
            <a:ext cx="1616766" cy="1504374"/>
          </a:xfrm>
          <a:prstGeom prst="circularArrow">
            <a:avLst>
              <a:gd name="adj1" fmla="val 11475"/>
              <a:gd name="adj2" fmla="val 1389378"/>
              <a:gd name="adj3" fmla="val 20144415"/>
              <a:gd name="adj4" fmla="val 16271852"/>
              <a:gd name="adj5" fmla="val 1783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1" name="Circular Arrow 30">
            <a:extLst>
              <a:ext uri="{FF2B5EF4-FFF2-40B4-BE49-F238E27FC236}">
                <a16:creationId xmlns:a16="http://schemas.microsoft.com/office/drawing/2014/main" id="{3D8A1251-A664-85F7-AD24-3DB2F6FE3460}"/>
              </a:ext>
            </a:extLst>
          </p:cNvPr>
          <p:cNvSpPr/>
          <p:nvPr/>
        </p:nvSpPr>
        <p:spPr>
          <a:xfrm flipH="1">
            <a:off x="7255564" y="3272203"/>
            <a:ext cx="1616767" cy="1504374"/>
          </a:xfrm>
          <a:prstGeom prst="circularArrow">
            <a:avLst>
              <a:gd name="adj1" fmla="val 11475"/>
              <a:gd name="adj2" fmla="val 1389378"/>
              <a:gd name="adj3" fmla="val 20144415"/>
              <a:gd name="adj4" fmla="val 16271852"/>
              <a:gd name="adj5" fmla="val 1783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2" name="Circular Arrow 31">
            <a:extLst>
              <a:ext uri="{FF2B5EF4-FFF2-40B4-BE49-F238E27FC236}">
                <a16:creationId xmlns:a16="http://schemas.microsoft.com/office/drawing/2014/main" id="{9064D5EC-5BF8-BCB7-EFD0-462CDD45C8BC}"/>
              </a:ext>
            </a:extLst>
          </p:cNvPr>
          <p:cNvSpPr/>
          <p:nvPr/>
        </p:nvSpPr>
        <p:spPr>
          <a:xfrm rot="5400000" flipH="1">
            <a:off x="7311761" y="3338794"/>
            <a:ext cx="1616766" cy="1504375"/>
          </a:xfrm>
          <a:prstGeom prst="circularArrow">
            <a:avLst>
              <a:gd name="adj1" fmla="val 11475"/>
              <a:gd name="adj2" fmla="val 1389378"/>
              <a:gd name="adj3" fmla="val 20144415"/>
              <a:gd name="adj4" fmla="val 16271852"/>
              <a:gd name="adj5" fmla="val 1783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3" name="Circular Arrow 32">
            <a:extLst>
              <a:ext uri="{FF2B5EF4-FFF2-40B4-BE49-F238E27FC236}">
                <a16:creationId xmlns:a16="http://schemas.microsoft.com/office/drawing/2014/main" id="{426A2D44-0F94-007B-EFC0-DC24373B9945}"/>
              </a:ext>
            </a:extLst>
          </p:cNvPr>
          <p:cNvSpPr/>
          <p:nvPr/>
        </p:nvSpPr>
        <p:spPr>
          <a:xfrm rot="10800000" flipH="1">
            <a:off x="7255564" y="3394990"/>
            <a:ext cx="1616767" cy="1504374"/>
          </a:xfrm>
          <a:prstGeom prst="circularArrow">
            <a:avLst>
              <a:gd name="adj1" fmla="val 11475"/>
              <a:gd name="adj2" fmla="val 1389378"/>
              <a:gd name="adj3" fmla="val 20144415"/>
              <a:gd name="adj4" fmla="val 16271852"/>
              <a:gd name="adj5" fmla="val 1783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4" name="Circular Arrow 33">
            <a:extLst>
              <a:ext uri="{FF2B5EF4-FFF2-40B4-BE49-F238E27FC236}">
                <a16:creationId xmlns:a16="http://schemas.microsoft.com/office/drawing/2014/main" id="{42E155A9-C43D-5609-2FA6-4589DA5F731C}"/>
              </a:ext>
            </a:extLst>
          </p:cNvPr>
          <p:cNvSpPr/>
          <p:nvPr/>
        </p:nvSpPr>
        <p:spPr>
          <a:xfrm rot="16200000" flipH="1">
            <a:off x="7201043" y="3334471"/>
            <a:ext cx="1616766" cy="1504375"/>
          </a:xfrm>
          <a:prstGeom prst="circularArrow">
            <a:avLst>
              <a:gd name="adj1" fmla="val 11475"/>
              <a:gd name="adj2" fmla="val 1389378"/>
              <a:gd name="adj3" fmla="val 20144415"/>
              <a:gd name="adj4" fmla="val 16271852"/>
              <a:gd name="adj5" fmla="val 1783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5" name="TextBox 34">
            <a:extLst>
              <a:ext uri="{FF2B5EF4-FFF2-40B4-BE49-F238E27FC236}">
                <a16:creationId xmlns:a16="http://schemas.microsoft.com/office/drawing/2014/main" id="{238F392A-02E3-7EF2-83E4-BE03B5361E89}"/>
              </a:ext>
            </a:extLst>
          </p:cNvPr>
          <p:cNvSpPr txBox="1"/>
          <p:nvPr/>
        </p:nvSpPr>
        <p:spPr>
          <a:xfrm>
            <a:off x="1006548" y="3136102"/>
            <a:ext cx="1504374" cy="646331"/>
          </a:xfrm>
          <a:prstGeom prst="rect">
            <a:avLst/>
          </a:prstGeom>
          <a:noFill/>
        </p:spPr>
        <p:txBody>
          <a:bodyPr wrap="square" rtlCol="0">
            <a:spAutoFit/>
          </a:bodyPr>
          <a:lstStyle/>
          <a:p>
            <a:r>
              <a:rPr lang="en-AU" b="1" dirty="0">
                <a:solidFill>
                  <a:schemeClr val="accent6"/>
                </a:solidFill>
              </a:rPr>
              <a:t>1. It’s hard to fake claims</a:t>
            </a:r>
          </a:p>
        </p:txBody>
      </p:sp>
      <p:sp>
        <p:nvSpPr>
          <p:cNvPr id="36" name="TextBox 35">
            <a:extLst>
              <a:ext uri="{FF2B5EF4-FFF2-40B4-BE49-F238E27FC236}">
                <a16:creationId xmlns:a16="http://schemas.microsoft.com/office/drawing/2014/main" id="{FD4F38FF-669E-2738-CB1A-C60CFF94901B}"/>
              </a:ext>
            </a:extLst>
          </p:cNvPr>
          <p:cNvSpPr txBox="1"/>
          <p:nvPr/>
        </p:nvSpPr>
        <p:spPr>
          <a:xfrm>
            <a:off x="3739889" y="2945125"/>
            <a:ext cx="1559252" cy="923330"/>
          </a:xfrm>
          <a:prstGeom prst="rect">
            <a:avLst/>
          </a:prstGeom>
          <a:noFill/>
        </p:spPr>
        <p:txBody>
          <a:bodyPr wrap="square" rtlCol="0">
            <a:spAutoFit/>
          </a:bodyPr>
          <a:lstStyle/>
          <a:p>
            <a:r>
              <a:rPr lang="en-AU" dirty="0"/>
              <a:t>2. Consumer confidence improves</a:t>
            </a:r>
          </a:p>
        </p:txBody>
      </p:sp>
      <p:sp>
        <p:nvSpPr>
          <p:cNvPr id="37" name="TextBox 36">
            <a:extLst>
              <a:ext uri="{FF2B5EF4-FFF2-40B4-BE49-F238E27FC236}">
                <a16:creationId xmlns:a16="http://schemas.microsoft.com/office/drawing/2014/main" id="{10D805C8-30F7-53B7-68B4-F50288607045}"/>
              </a:ext>
            </a:extLst>
          </p:cNvPr>
          <p:cNvSpPr txBox="1"/>
          <p:nvPr/>
        </p:nvSpPr>
        <p:spPr>
          <a:xfrm>
            <a:off x="3708654" y="4134817"/>
            <a:ext cx="1809232" cy="646331"/>
          </a:xfrm>
          <a:prstGeom prst="rect">
            <a:avLst/>
          </a:prstGeom>
          <a:noFill/>
        </p:spPr>
        <p:txBody>
          <a:bodyPr wrap="square" rtlCol="0">
            <a:spAutoFit/>
          </a:bodyPr>
          <a:lstStyle/>
          <a:p>
            <a:r>
              <a:rPr lang="en-AU" dirty="0"/>
              <a:t>3. Higher prices are justified</a:t>
            </a:r>
          </a:p>
        </p:txBody>
      </p:sp>
      <p:sp>
        <p:nvSpPr>
          <p:cNvPr id="38" name="TextBox 37">
            <a:extLst>
              <a:ext uri="{FF2B5EF4-FFF2-40B4-BE49-F238E27FC236}">
                <a16:creationId xmlns:a16="http://schemas.microsoft.com/office/drawing/2014/main" id="{1B45E42C-6165-D0B5-478A-E42A6AEBCF82}"/>
              </a:ext>
            </a:extLst>
          </p:cNvPr>
          <p:cNvSpPr txBox="1"/>
          <p:nvPr/>
        </p:nvSpPr>
        <p:spPr>
          <a:xfrm>
            <a:off x="1021785" y="4284107"/>
            <a:ext cx="1971326" cy="923330"/>
          </a:xfrm>
          <a:prstGeom prst="rect">
            <a:avLst/>
          </a:prstGeom>
          <a:noFill/>
        </p:spPr>
        <p:txBody>
          <a:bodyPr wrap="square" rtlCol="0">
            <a:spAutoFit/>
          </a:bodyPr>
          <a:lstStyle/>
          <a:p>
            <a:r>
              <a:rPr lang="en-AU" dirty="0"/>
              <a:t>4. Businesses compete on quality of claims</a:t>
            </a:r>
          </a:p>
        </p:txBody>
      </p:sp>
      <p:sp>
        <p:nvSpPr>
          <p:cNvPr id="39" name="TextBox 38">
            <a:extLst>
              <a:ext uri="{FF2B5EF4-FFF2-40B4-BE49-F238E27FC236}">
                <a16:creationId xmlns:a16="http://schemas.microsoft.com/office/drawing/2014/main" id="{14C46918-FFB6-BBE1-ADF7-1A85AB3790C8}"/>
              </a:ext>
            </a:extLst>
          </p:cNvPr>
          <p:cNvSpPr txBox="1"/>
          <p:nvPr/>
        </p:nvSpPr>
        <p:spPr>
          <a:xfrm>
            <a:off x="6096000" y="3071823"/>
            <a:ext cx="1504376" cy="646331"/>
          </a:xfrm>
          <a:prstGeom prst="rect">
            <a:avLst/>
          </a:prstGeom>
          <a:noFill/>
        </p:spPr>
        <p:txBody>
          <a:bodyPr wrap="square" rtlCol="0">
            <a:spAutoFit/>
          </a:bodyPr>
          <a:lstStyle/>
          <a:p>
            <a:r>
              <a:rPr lang="en-AU" b="1" dirty="0">
                <a:solidFill>
                  <a:srgbClr val="C00000"/>
                </a:solidFill>
              </a:rPr>
              <a:t>1. It’s easy to fake claims</a:t>
            </a:r>
          </a:p>
        </p:txBody>
      </p:sp>
      <p:sp>
        <p:nvSpPr>
          <p:cNvPr id="40" name="TextBox 39">
            <a:extLst>
              <a:ext uri="{FF2B5EF4-FFF2-40B4-BE49-F238E27FC236}">
                <a16:creationId xmlns:a16="http://schemas.microsoft.com/office/drawing/2014/main" id="{E8FFA934-9C3F-8742-B93D-4560C50BDDF1}"/>
              </a:ext>
            </a:extLst>
          </p:cNvPr>
          <p:cNvSpPr txBox="1"/>
          <p:nvPr/>
        </p:nvSpPr>
        <p:spPr>
          <a:xfrm>
            <a:off x="5829803" y="4212655"/>
            <a:ext cx="1971326" cy="646331"/>
          </a:xfrm>
          <a:prstGeom prst="rect">
            <a:avLst/>
          </a:prstGeom>
          <a:noFill/>
        </p:spPr>
        <p:txBody>
          <a:bodyPr wrap="square" rtlCol="0">
            <a:spAutoFit/>
          </a:bodyPr>
          <a:lstStyle/>
          <a:p>
            <a:r>
              <a:rPr lang="en-AU" dirty="0"/>
              <a:t>2. Consumer confidence drops</a:t>
            </a:r>
          </a:p>
        </p:txBody>
      </p:sp>
      <p:sp>
        <p:nvSpPr>
          <p:cNvPr id="41" name="TextBox 40">
            <a:extLst>
              <a:ext uri="{FF2B5EF4-FFF2-40B4-BE49-F238E27FC236}">
                <a16:creationId xmlns:a16="http://schemas.microsoft.com/office/drawing/2014/main" id="{0C1EEAD5-FDC8-4060-EA99-2F497B3F5C86}"/>
              </a:ext>
            </a:extLst>
          </p:cNvPr>
          <p:cNvSpPr txBox="1"/>
          <p:nvPr/>
        </p:nvSpPr>
        <p:spPr>
          <a:xfrm>
            <a:off x="8906066" y="4222722"/>
            <a:ext cx="1875798" cy="923330"/>
          </a:xfrm>
          <a:prstGeom prst="rect">
            <a:avLst/>
          </a:prstGeom>
          <a:noFill/>
        </p:spPr>
        <p:txBody>
          <a:bodyPr wrap="square" rtlCol="0">
            <a:spAutoFit/>
          </a:bodyPr>
          <a:lstStyle/>
          <a:p>
            <a:r>
              <a:rPr lang="en-AU" dirty="0"/>
              <a:t>3. Low confidence means no price differential</a:t>
            </a:r>
          </a:p>
        </p:txBody>
      </p:sp>
      <p:sp>
        <p:nvSpPr>
          <p:cNvPr id="42" name="TextBox 41">
            <a:extLst>
              <a:ext uri="{FF2B5EF4-FFF2-40B4-BE49-F238E27FC236}">
                <a16:creationId xmlns:a16="http://schemas.microsoft.com/office/drawing/2014/main" id="{87E585A6-F069-397F-9284-D88D089CDEB1}"/>
              </a:ext>
            </a:extLst>
          </p:cNvPr>
          <p:cNvSpPr txBox="1"/>
          <p:nvPr/>
        </p:nvSpPr>
        <p:spPr>
          <a:xfrm>
            <a:off x="8872331" y="3031046"/>
            <a:ext cx="2590650" cy="923330"/>
          </a:xfrm>
          <a:prstGeom prst="rect">
            <a:avLst/>
          </a:prstGeom>
          <a:noFill/>
        </p:spPr>
        <p:txBody>
          <a:bodyPr wrap="square" rtlCol="0">
            <a:spAutoFit/>
          </a:bodyPr>
          <a:lstStyle/>
          <a:p>
            <a:r>
              <a:rPr lang="en-AU" dirty="0"/>
              <a:t>4. Even well-intentioned businesses must fake claims to survive.</a:t>
            </a:r>
          </a:p>
        </p:txBody>
      </p:sp>
      <p:sp>
        <p:nvSpPr>
          <p:cNvPr id="5" name="TextBox 4">
            <a:extLst>
              <a:ext uri="{FF2B5EF4-FFF2-40B4-BE49-F238E27FC236}">
                <a16:creationId xmlns:a16="http://schemas.microsoft.com/office/drawing/2014/main" id="{535D073E-DF73-4A44-76AD-CB05153EB8CE}"/>
              </a:ext>
            </a:extLst>
          </p:cNvPr>
          <p:cNvSpPr txBox="1"/>
          <p:nvPr/>
        </p:nvSpPr>
        <p:spPr>
          <a:xfrm>
            <a:off x="4303091" y="5769524"/>
            <a:ext cx="5356904" cy="461665"/>
          </a:xfrm>
          <a:prstGeom prst="rect">
            <a:avLst/>
          </a:prstGeom>
          <a:noFill/>
        </p:spPr>
        <p:txBody>
          <a:bodyPr wrap="square" rtlCol="0">
            <a:spAutoFit/>
          </a:bodyPr>
          <a:lstStyle/>
          <a:p>
            <a:r>
              <a:rPr lang="en-AU" sz="2400" b="1" dirty="0"/>
              <a:t>UNTP – winning the race to the top</a:t>
            </a:r>
          </a:p>
        </p:txBody>
      </p:sp>
      <p:pic>
        <p:nvPicPr>
          <p:cNvPr id="6" name="Picture 5">
            <a:extLst>
              <a:ext uri="{FF2B5EF4-FFF2-40B4-BE49-F238E27FC236}">
                <a16:creationId xmlns:a16="http://schemas.microsoft.com/office/drawing/2014/main" id="{5EE701E6-F43A-2BCB-6B6E-EA783B15C368}"/>
              </a:ext>
            </a:extLst>
          </p:cNvPr>
          <p:cNvPicPr>
            <a:picLocks noChangeAspect="1"/>
          </p:cNvPicPr>
          <p:nvPr/>
        </p:nvPicPr>
        <p:blipFill>
          <a:blip r:embed="rId3"/>
          <a:stretch>
            <a:fillRect/>
          </a:stretch>
        </p:blipFill>
        <p:spPr>
          <a:xfrm>
            <a:off x="3168434" y="5599401"/>
            <a:ext cx="908213" cy="758811"/>
          </a:xfrm>
          <a:prstGeom prst="rect">
            <a:avLst/>
          </a:prstGeom>
        </p:spPr>
      </p:pic>
    </p:spTree>
    <p:extLst>
      <p:ext uri="{BB962C8B-B14F-4D97-AF65-F5344CB8AC3E}">
        <p14:creationId xmlns:p14="http://schemas.microsoft.com/office/powerpoint/2010/main" val="4257061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1AAF0-3D6B-F3F1-E734-6791A20FAA83}"/>
            </a:ext>
          </a:extLst>
        </p:cNvPr>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13F4D46-48E9-40B0-F56A-1883CB89FB05}"/>
              </a:ext>
            </a:extLst>
          </p:cNvPr>
          <p:cNvCxnSpPr>
            <a:cxnSpLocks/>
          </p:cNvCxnSpPr>
          <p:nvPr/>
        </p:nvCxnSpPr>
        <p:spPr>
          <a:xfrm>
            <a:off x="471823" y="1546578"/>
            <a:ext cx="0" cy="4978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DD0C0E-8279-0D0E-AAD8-77B562757717}"/>
              </a:ext>
            </a:extLst>
          </p:cNvPr>
          <p:cNvCxnSpPr>
            <a:cxnSpLocks/>
          </p:cNvCxnSpPr>
          <p:nvPr/>
        </p:nvCxnSpPr>
        <p:spPr>
          <a:xfrm>
            <a:off x="2832044" y="1501508"/>
            <a:ext cx="0" cy="4978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D93076-7E0F-C82E-7214-D59CB25FAAB2}"/>
              </a:ext>
            </a:extLst>
          </p:cNvPr>
          <p:cNvCxnSpPr>
            <a:cxnSpLocks/>
          </p:cNvCxnSpPr>
          <p:nvPr/>
        </p:nvCxnSpPr>
        <p:spPr>
          <a:xfrm>
            <a:off x="5226131" y="1488569"/>
            <a:ext cx="0" cy="4978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0CFC2E-5E75-6B3D-377E-D50D8B48C76C}"/>
              </a:ext>
            </a:extLst>
          </p:cNvPr>
          <p:cNvCxnSpPr>
            <a:cxnSpLocks/>
          </p:cNvCxnSpPr>
          <p:nvPr/>
        </p:nvCxnSpPr>
        <p:spPr>
          <a:xfrm>
            <a:off x="7408041" y="1546578"/>
            <a:ext cx="0" cy="4978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13C843-B411-16A8-2AC2-84B5B311CEC0}"/>
              </a:ext>
            </a:extLst>
          </p:cNvPr>
          <p:cNvCxnSpPr>
            <a:cxnSpLocks/>
          </p:cNvCxnSpPr>
          <p:nvPr/>
        </p:nvCxnSpPr>
        <p:spPr>
          <a:xfrm>
            <a:off x="3673909" y="1488569"/>
            <a:ext cx="0" cy="4978400"/>
          </a:xfrm>
          <a:prstGeom prst="line">
            <a:avLst/>
          </a:prstGeom>
          <a:ln w="190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318874B-6E53-2DBC-4666-98A6F6E5F8A9}"/>
              </a:ext>
            </a:extLst>
          </p:cNvPr>
          <p:cNvSpPr txBox="1"/>
          <p:nvPr/>
        </p:nvSpPr>
        <p:spPr>
          <a:xfrm>
            <a:off x="641157" y="378092"/>
            <a:ext cx="9844875" cy="642484"/>
          </a:xfrm>
          <a:prstGeom prst="rect">
            <a:avLst/>
          </a:prstGeom>
          <a:noFill/>
        </p:spPr>
        <p:txBody>
          <a:bodyPr wrap="none" rtlCol="0">
            <a:spAutoFit/>
          </a:bodyPr>
          <a:lstStyle/>
          <a:p>
            <a:r>
              <a:rPr lang="en-AU" sz="3575" b="1" dirty="0">
                <a:solidFill>
                  <a:schemeClr val="accent1">
                    <a:lumMod val="50000"/>
                  </a:schemeClr>
                </a:solidFill>
              </a:rPr>
              <a:t>UNTP – timeline for protocol development &amp; pilots</a:t>
            </a:r>
          </a:p>
        </p:txBody>
      </p:sp>
      <p:sp>
        <p:nvSpPr>
          <p:cNvPr id="2" name="Pentagon 1">
            <a:extLst>
              <a:ext uri="{FF2B5EF4-FFF2-40B4-BE49-F238E27FC236}">
                <a16:creationId xmlns:a16="http://schemas.microsoft.com/office/drawing/2014/main" id="{5935CCE9-095A-FB86-1BC6-AB9934A5C190}"/>
              </a:ext>
            </a:extLst>
          </p:cNvPr>
          <p:cNvSpPr/>
          <p:nvPr/>
        </p:nvSpPr>
        <p:spPr>
          <a:xfrm>
            <a:off x="683820" y="2824862"/>
            <a:ext cx="2156179" cy="753278"/>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Discovery </a:t>
            </a:r>
          </a:p>
          <a:p>
            <a:pPr algn="ctr"/>
            <a:r>
              <a:rPr lang="en-AU" dirty="0"/>
              <a:t>v0.1+ </a:t>
            </a:r>
            <a:r>
              <a:rPr lang="en-AU" dirty="0" err="1"/>
              <a:t>PoCs</a:t>
            </a:r>
            <a:endParaRPr lang="en-AU" dirty="0"/>
          </a:p>
        </p:txBody>
      </p:sp>
      <p:sp>
        <p:nvSpPr>
          <p:cNvPr id="3" name="Chevron 2">
            <a:extLst>
              <a:ext uri="{FF2B5EF4-FFF2-40B4-BE49-F238E27FC236}">
                <a16:creationId xmlns:a16="http://schemas.microsoft.com/office/drawing/2014/main" id="{BBE5B87D-A66E-31AE-5C92-18B0D382FA6C}"/>
              </a:ext>
            </a:extLst>
          </p:cNvPr>
          <p:cNvSpPr/>
          <p:nvPr/>
        </p:nvSpPr>
        <p:spPr>
          <a:xfrm>
            <a:off x="2706839" y="2824863"/>
            <a:ext cx="2677957" cy="75327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Alpha </a:t>
            </a:r>
          </a:p>
          <a:p>
            <a:pPr algn="ctr"/>
            <a:r>
              <a:rPr lang="en-AU" dirty="0">
                <a:solidFill>
                  <a:schemeClr val="bg1"/>
                </a:solidFill>
              </a:rPr>
              <a:t>V0.5+ Pilots</a:t>
            </a:r>
          </a:p>
        </p:txBody>
      </p:sp>
      <p:sp>
        <p:nvSpPr>
          <p:cNvPr id="8" name="Chevron 7">
            <a:extLst>
              <a:ext uri="{FF2B5EF4-FFF2-40B4-BE49-F238E27FC236}">
                <a16:creationId xmlns:a16="http://schemas.microsoft.com/office/drawing/2014/main" id="{B85D7AE3-E7EA-878F-6DC5-7DD0C435CA91}"/>
              </a:ext>
            </a:extLst>
          </p:cNvPr>
          <p:cNvSpPr/>
          <p:nvPr/>
        </p:nvSpPr>
        <p:spPr>
          <a:xfrm>
            <a:off x="5192265" y="2824862"/>
            <a:ext cx="2393863" cy="75327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Beta </a:t>
            </a:r>
          </a:p>
          <a:p>
            <a:pPr algn="ctr"/>
            <a:r>
              <a:rPr lang="en-AU" dirty="0">
                <a:solidFill>
                  <a:schemeClr val="bg1"/>
                </a:solidFill>
              </a:rPr>
              <a:t>V1.0 Scaling up</a:t>
            </a:r>
          </a:p>
        </p:txBody>
      </p:sp>
      <p:sp>
        <p:nvSpPr>
          <p:cNvPr id="10" name="Chevron 9">
            <a:extLst>
              <a:ext uri="{FF2B5EF4-FFF2-40B4-BE49-F238E27FC236}">
                <a16:creationId xmlns:a16="http://schemas.microsoft.com/office/drawing/2014/main" id="{A5A458DE-5593-622D-CE64-46AB372FC397}"/>
              </a:ext>
            </a:extLst>
          </p:cNvPr>
          <p:cNvSpPr/>
          <p:nvPr/>
        </p:nvSpPr>
        <p:spPr>
          <a:xfrm>
            <a:off x="7415995" y="2824862"/>
            <a:ext cx="3983290" cy="75327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Ongoing Governance</a:t>
            </a:r>
          </a:p>
          <a:p>
            <a:pPr algn="ctr"/>
            <a:r>
              <a:rPr lang="en-AU" dirty="0" err="1">
                <a:solidFill>
                  <a:schemeClr val="bg1"/>
                </a:solidFill>
              </a:rPr>
              <a:t>Vx.y</a:t>
            </a:r>
            <a:endParaRPr lang="en-AU" dirty="0">
              <a:solidFill>
                <a:schemeClr val="bg1"/>
              </a:solidFill>
            </a:endParaRPr>
          </a:p>
        </p:txBody>
      </p:sp>
      <p:sp>
        <p:nvSpPr>
          <p:cNvPr id="13" name="Pentagon 12">
            <a:extLst>
              <a:ext uri="{FF2B5EF4-FFF2-40B4-BE49-F238E27FC236}">
                <a16:creationId xmlns:a16="http://schemas.microsoft.com/office/drawing/2014/main" id="{3FA6D031-B525-6FDF-DD8B-A5D2BC74E3FB}"/>
              </a:ext>
            </a:extLst>
          </p:cNvPr>
          <p:cNvSpPr/>
          <p:nvPr/>
        </p:nvSpPr>
        <p:spPr>
          <a:xfrm>
            <a:off x="1231330" y="4099428"/>
            <a:ext cx="2156179" cy="540462"/>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Red Meat PoC</a:t>
            </a:r>
          </a:p>
        </p:txBody>
      </p:sp>
      <p:sp>
        <p:nvSpPr>
          <p:cNvPr id="17" name="Chevron 16">
            <a:extLst>
              <a:ext uri="{FF2B5EF4-FFF2-40B4-BE49-F238E27FC236}">
                <a16:creationId xmlns:a16="http://schemas.microsoft.com/office/drawing/2014/main" id="{3BBFD75F-1D71-FCFC-F611-89375DDD5450}"/>
              </a:ext>
            </a:extLst>
          </p:cNvPr>
          <p:cNvSpPr/>
          <p:nvPr/>
        </p:nvSpPr>
        <p:spPr>
          <a:xfrm>
            <a:off x="3254349" y="4099429"/>
            <a:ext cx="4780846" cy="540461"/>
          </a:xfrm>
          <a:prstGeom prst="chevr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Red Meat, Horticulture &amp; Grains Pilot</a:t>
            </a:r>
          </a:p>
        </p:txBody>
      </p:sp>
      <p:sp>
        <p:nvSpPr>
          <p:cNvPr id="19" name="Chevron 18">
            <a:extLst>
              <a:ext uri="{FF2B5EF4-FFF2-40B4-BE49-F238E27FC236}">
                <a16:creationId xmlns:a16="http://schemas.microsoft.com/office/drawing/2014/main" id="{123D6259-1D80-17A9-51EA-6716094F8170}"/>
              </a:ext>
            </a:extLst>
          </p:cNvPr>
          <p:cNvSpPr/>
          <p:nvPr/>
        </p:nvSpPr>
        <p:spPr>
          <a:xfrm>
            <a:off x="7911017" y="4099428"/>
            <a:ext cx="3488267" cy="540461"/>
          </a:xfrm>
          <a:prstGeom prst="chevr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1">
                    <a:lumMod val="75000"/>
                  </a:schemeClr>
                </a:solidFill>
              </a:rPr>
              <a:t>Adoption at scale</a:t>
            </a:r>
          </a:p>
        </p:txBody>
      </p:sp>
      <p:sp>
        <p:nvSpPr>
          <p:cNvPr id="22" name="Pentagon 21">
            <a:extLst>
              <a:ext uri="{FF2B5EF4-FFF2-40B4-BE49-F238E27FC236}">
                <a16:creationId xmlns:a16="http://schemas.microsoft.com/office/drawing/2014/main" id="{881DE35B-CBEA-C1A4-40F4-7C965D9ABB0A}"/>
              </a:ext>
            </a:extLst>
          </p:cNvPr>
          <p:cNvSpPr/>
          <p:nvPr/>
        </p:nvSpPr>
        <p:spPr>
          <a:xfrm>
            <a:off x="2852648" y="5014287"/>
            <a:ext cx="2156179" cy="540462"/>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accent1">
                    <a:lumMod val="75000"/>
                  </a:schemeClr>
                </a:solidFill>
              </a:rPr>
              <a:t>CA Copper PoC</a:t>
            </a:r>
          </a:p>
        </p:txBody>
      </p:sp>
      <p:sp>
        <p:nvSpPr>
          <p:cNvPr id="23" name="Chevron 22">
            <a:extLst>
              <a:ext uri="{FF2B5EF4-FFF2-40B4-BE49-F238E27FC236}">
                <a16:creationId xmlns:a16="http://schemas.microsoft.com/office/drawing/2014/main" id="{B4A38E48-C612-C9EB-6C02-1402BFA8E917}"/>
              </a:ext>
            </a:extLst>
          </p:cNvPr>
          <p:cNvSpPr/>
          <p:nvPr/>
        </p:nvSpPr>
        <p:spPr>
          <a:xfrm>
            <a:off x="4885158" y="5005119"/>
            <a:ext cx="4228126" cy="540461"/>
          </a:xfrm>
          <a:prstGeom prst="chevr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accent1">
                    <a:lumMod val="75000"/>
                  </a:schemeClr>
                </a:solidFill>
              </a:rPr>
              <a:t>CA Copper, AU Lithium, DRC Cobalt Pilots</a:t>
            </a:r>
          </a:p>
        </p:txBody>
      </p:sp>
      <p:sp>
        <p:nvSpPr>
          <p:cNvPr id="27" name="Chevron 26">
            <a:extLst>
              <a:ext uri="{FF2B5EF4-FFF2-40B4-BE49-F238E27FC236}">
                <a16:creationId xmlns:a16="http://schemas.microsoft.com/office/drawing/2014/main" id="{E98726B8-75DE-E29D-1270-3A87393CC541}"/>
              </a:ext>
            </a:extLst>
          </p:cNvPr>
          <p:cNvSpPr/>
          <p:nvPr/>
        </p:nvSpPr>
        <p:spPr>
          <a:xfrm>
            <a:off x="8989107" y="5005118"/>
            <a:ext cx="2410178" cy="540461"/>
          </a:xfrm>
          <a:prstGeom prst="chevr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accent1">
                    <a:lumMod val="75000"/>
                  </a:schemeClr>
                </a:solidFill>
              </a:rPr>
              <a:t>Scale up</a:t>
            </a:r>
          </a:p>
        </p:txBody>
      </p:sp>
      <p:sp>
        <p:nvSpPr>
          <p:cNvPr id="33" name="Pentagon 32">
            <a:extLst>
              <a:ext uri="{FF2B5EF4-FFF2-40B4-BE49-F238E27FC236}">
                <a16:creationId xmlns:a16="http://schemas.microsoft.com/office/drawing/2014/main" id="{E227BA11-53BE-437E-9A30-F6317C703005}"/>
              </a:ext>
            </a:extLst>
          </p:cNvPr>
          <p:cNvSpPr/>
          <p:nvPr/>
        </p:nvSpPr>
        <p:spPr>
          <a:xfrm>
            <a:off x="683820" y="2035702"/>
            <a:ext cx="3041778" cy="4218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Draft Policy</a:t>
            </a:r>
          </a:p>
        </p:txBody>
      </p:sp>
      <p:sp>
        <p:nvSpPr>
          <p:cNvPr id="34" name="Chevron 33">
            <a:extLst>
              <a:ext uri="{FF2B5EF4-FFF2-40B4-BE49-F238E27FC236}">
                <a16:creationId xmlns:a16="http://schemas.microsoft.com/office/drawing/2014/main" id="{ADBCD977-9FE7-70F9-5748-77643908270F}"/>
              </a:ext>
            </a:extLst>
          </p:cNvPr>
          <p:cNvSpPr/>
          <p:nvPr/>
        </p:nvSpPr>
        <p:spPr>
          <a:xfrm>
            <a:off x="3673909" y="2035704"/>
            <a:ext cx="1552220" cy="42187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Public Review</a:t>
            </a:r>
          </a:p>
        </p:txBody>
      </p:sp>
      <p:sp>
        <p:nvSpPr>
          <p:cNvPr id="36" name="Chevron 35">
            <a:extLst>
              <a:ext uri="{FF2B5EF4-FFF2-40B4-BE49-F238E27FC236}">
                <a16:creationId xmlns:a16="http://schemas.microsoft.com/office/drawing/2014/main" id="{96BC9A8E-FEF6-F20C-A39F-E3D5A5D5BF0F}"/>
              </a:ext>
            </a:extLst>
          </p:cNvPr>
          <p:cNvSpPr/>
          <p:nvPr/>
        </p:nvSpPr>
        <p:spPr>
          <a:xfrm>
            <a:off x="5226129" y="2035703"/>
            <a:ext cx="6173156" cy="42187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Implementation Pledges</a:t>
            </a:r>
          </a:p>
        </p:txBody>
      </p:sp>
      <p:sp>
        <p:nvSpPr>
          <p:cNvPr id="38" name="TextBox 37">
            <a:extLst>
              <a:ext uri="{FF2B5EF4-FFF2-40B4-BE49-F238E27FC236}">
                <a16:creationId xmlns:a16="http://schemas.microsoft.com/office/drawing/2014/main" id="{CAE449A8-1C27-8BB6-BFAF-BCED64EF8BC1}"/>
              </a:ext>
            </a:extLst>
          </p:cNvPr>
          <p:cNvSpPr txBox="1"/>
          <p:nvPr/>
        </p:nvSpPr>
        <p:spPr>
          <a:xfrm>
            <a:off x="641157" y="2457582"/>
            <a:ext cx="1997406" cy="369332"/>
          </a:xfrm>
          <a:prstGeom prst="rect">
            <a:avLst/>
          </a:prstGeom>
          <a:noFill/>
        </p:spPr>
        <p:txBody>
          <a:bodyPr wrap="none" rtlCol="0">
            <a:spAutoFit/>
          </a:bodyPr>
          <a:lstStyle/>
          <a:p>
            <a:r>
              <a:rPr lang="en-AU" b="1" dirty="0"/>
              <a:t>UNTP Specification</a:t>
            </a:r>
          </a:p>
        </p:txBody>
      </p:sp>
      <p:sp>
        <p:nvSpPr>
          <p:cNvPr id="39" name="TextBox 38">
            <a:extLst>
              <a:ext uri="{FF2B5EF4-FFF2-40B4-BE49-F238E27FC236}">
                <a16:creationId xmlns:a16="http://schemas.microsoft.com/office/drawing/2014/main" id="{694DC5F6-9677-051C-94A0-A0F8066D03B6}"/>
              </a:ext>
            </a:extLst>
          </p:cNvPr>
          <p:cNvSpPr txBox="1"/>
          <p:nvPr/>
        </p:nvSpPr>
        <p:spPr>
          <a:xfrm>
            <a:off x="1186732" y="3682954"/>
            <a:ext cx="3273076" cy="369332"/>
          </a:xfrm>
          <a:prstGeom prst="rect">
            <a:avLst/>
          </a:prstGeom>
          <a:noFill/>
        </p:spPr>
        <p:txBody>
          <a:bodyPr wrap="none" rtlCol="0">
            <a:spAutoFit/>
          </a:bodyPr>
          <a:lstStyle/>
          <a:p>
            <a:r>
              <a:rPr lang="en-AU" b="1" dirty="0"/>
              <a:t>Agriculture Pilots – Australia, EU</a:t>
            </a:r>
          </a:p>
        </p:txBody>
      </p:sp>
      <p:sp>
        <p:nvSpPr>
          <p:cNvPr id="40" name="TextBox 39">
            <a:extLst>
              <a:ext uri="{FF2B5EF4-FFF2-40B4-BE49-F238E27FC236}">
                <a16:creationId xmlns:a16="http://schemas.microsoft.com/office/drawing/2014/main" id="{0D358EA6-5E54-2EE8-D0A1-AB443134119F}"/>
              </a:ext>
            </a:extLst>
          </p:cNvPr>
          <p:cNvSpPr txBox="1"/>
          <p:nvPr/>
        </p:nvSpPr>
        <p:spPr>
          <a:xfrm>
            <a:off x="2224417" y="4626977"/>
            <a:ext cx="7369710" cy="369332"/>
          </a:xfrm>
          <a:prstGeom prst="rect">
            <a:avLst/>
          </a:prstGeom>
          <a:noFill/>
        </p:spPr>
        <p:txBody>
          <a:bodyPr wrap="none" rtlCol="0">
            <a:spAutoFit/>
          </a:bodyPr>
          <a:lstStyle/>
          <a:p>
            <a:r>
              <a:rPr lang="en-AU" b="1" dirty="0"/>
              <a:t>Critical Minerals Pilots - Canada, Australia, Democratic Republic of Congo</a:t>
            </a:r>
          </a:p>
        </p:txBody>
      </p:sp>
      <p:sp>
        <p:nvSpPr>
          <p:cNvPr id="41" name="Pentagon 40">
            <a:extLst>
              <a:ext uri="{FF2B5EF4-FFF2-40B4-BE49-F238E27FC236}">
                <a16:creationId xmlns:a16="http://schemas.microsoft.com/office/drawing/2014/main" id="{70B45D20-1F32-02D2-DAF3-201B7BA91520}"/>
              </a:ext>
            </a:extLst>
          </p:cNvPr>
          <p:cNvSpPr/>
          <p:nvPr/>
        </p:nvSpPr>
        <p:spPr>
          <a:xfrm>
            <a:off x="3790136" y="5926507"/>
            <a:ext cx="2156179" cy="540462"/>
          </a:xfrm>
          <a:prstGeom prst="homePlat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4">
                    <a:lumMod val="50000"/>
                  </a:schemeClr>
                </a:solidFill>
              </a:rPr>
              <a:t>Proof of concept</a:t>
            </a:r>
          </a:p>
        </p:txBody>
      </p:sp>
      <p:sp>
        <p:nvSpPr>
          <p:cNvPr id="42" name="Chevron 41">
            <a:extLst>
              <a:ext uri="{FF2B5EF4-FFF2-40B4-BE49-F238E27FC236}">
                <a16:creationId xmlns:a16="http://schemas.microsoft.com/office/drawing/2014/main" id="{3CC9EE53-F26D-662C-B197-FF07A0678915}"/>
              </a:ext>
            </a:extLst>
          </p:cNvPr>
          <p:cNvSpPr/>
          <p:nvPr/>
        </p:nvSpPr>
        <p:spPr>
          <a:xfrm>
            <a:off x="5830088" y="5926508"/>
            <a:ext cx="3283196" cy="540461"/>
          </a:xfrm>
          <a:prstGeom prst="chevro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4">
                    <a:lumMod val="50000"/>
                  </a:schemeClr>
                </a:solidFill>
              </a:rPr>
              <a:t>Low volume pilots</a:t>
            </a:r>
          </a:p>
        </p:txBody>
      </p:sp>
      <p:sp>
        <p:nvSpPr>
          <p:cNvPr id="43" name="Chevron 42">
            <a:extLst>
              <a:ext uri="{FF2B5EF4-FFF2-40B4-BE49-F238E27FC236}">
                <a16:creationId xmlns:a16="http://schemas.microsoft.com/office/drawing/2014/main" id="{111EB34D-209E-B9AF-BD18-63DCBE8BFBDC}"/>
              </a:ext>
            </a:extLst>
          </p:cNvPr>
          <p:cNvSpPr/>
          <p:nvPr/>
        </p:nvSpPr>
        <p:spPr>
          <a:xfrm>
            <a:off x="8989106" y="5939447"/>
            <a:ext cx="2410178" cy="540461"/>
          </a:xfrm>
          <a:prstGeom prst="chevro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4">
                    <a:lumMod val="50000"/>
                  </a:schemeClr>
                </a:solidFill>
              </a:rPr>
              <a:t>Scale up</a:t>
            </a:r>
          </a:p>
        </p:txBody>
      </p:sp>
      <p:sp>
        <p:nvSpPr>
          <p:cNvPr id="44" name="TextBox 43">
            <a:extLst>
              <a:ext uri="{FF2B5EF4-FFF2-40B4-BE49-F238E27FC236}">
                <a16:creationId xmlns:a16="http://schemas.microsoft.com/office/drawing/2014/main" id="{52852B03-7609-E27D-01FD-D5E780644271}"/>
              </a:ext>
            </a:extLst>
          </p:cNvPr>
          <p:cNvSpPr txBox="1"/>
          <p:nvPr/>
        </p:nvSpPr>
        <p:spPr>
          <a:xfrm>
            <a:off x="2876729" y="5548366"/>
            <a:ext cx="3444276" cy="369332"/>
          </a:xfrm>
          <a:prstGeom prst="rect">
            <a:avLst/>
          </a:prstGeom>
          <a:noFill/>
        </p:spPr>
        <p:txBody>
          <a:bodyPr wrap="none" rtlCol="0">
            <a:spAutoFit/>
          </a:bodyPr>
          <a:lstStyle/>
          <a:p>
            <a:r>
              <a:rPr lang="en-AU" b="1" dirty="0">
                <a:solidFill>
                  <a:schemeClr val="accent4">
                    <a:lumMod val="50000"/>
                  </a:schemeClr>
                </a:solidFill>
              </a:rPr>
              <a:t>Your Industry / Jurisdiction Pilots?</a:t>
            </a:r>
          </a:p>
        </p:txBody>
      </p:sp>
      <p:sp>
        <p:nvSpPr>
          <p:cNvPr id="45" name="TextBox 44">
            <a:extLst>
              <a:ext uri="{FF2B5EF4-FFF2-40B4-BE49-F238E27FC236}">
                <a16:creationId xmlns:a16="http://schemas.microsoft.com/office/drawing/2014/main" id="{B14DC518-84AA-519B-D1D4-A159D965E06F}"/>
              </a:ext>
            </a:extLst>
          </p:cNvPr>
          <p:cNvSpPr txBox="1"/>
          <p:nvPr/>
        </p:nvSpPr>
        <p:spPr>
          <a:xfrm>
            <a:off x="641156" y="1639810"/>
            <a:ext cx="2915735" cy="369332"/>
          </a:xfrm>
          <a:prstGeom prst="rect">
            <a:avLst/>
          </a:prstGeom>
          <a:noFill/>
        </p:spPr>
        <p:txBody>
          <a:bodyPr wrap="none" rtlCol="0">
            <a:spAutoFit/>
          </a:bodyPr>
          <a:lstStyle/>
          <a:p>
            <a:r>
              <a:rPr lang="en-AU" b="1" dirty="0"/>
              <a:t>UNECE Recommendation 49 </a:t>
            </a:r>
          </a:p>
        </p:txBody>
      </p:sp>
      <p:sp>
        <p:nvSpPr>
          <p:cNvPr id="48" name="TextBox 47">
            <a:extLst>
              <a:ext uri="{FF2B5EF4-FFF2-40B4-BE49-F238E27FC236}">
                <a16:creationId xmlns:a16="http://schemas.microsoft.com/office/drawing/2014/main" id="{174CF573-5B4C-977D-8866-A652E0D0E912}"/>
              </a:ext>
            </a:extLst>
          </p:cNvPr>
          <p:cNvSpPr txBox="1"/>
          <p:nvPr/>
        </p:nvSpPr>
        <p:spPr>
          <a:xfrm>
            <a:off x="0" y="1119685"/>
            <a:ext cx="1039067" cy="338554"/>
          </a:xfrm>
          <a:prstGeom prst="rect">
            <a:avLst/>
          </a:prstGeom>
          <a:noFill/>
        </p:spPr>
        <p:txBody>
          <a:bodyPr wrap="none" rtlCol="0">
            <a:spAutoFit/>
          </a:bodyPr>
          <a:lstStyle/>
          <a:p>
            <a:r>
              <a:rPr lang="en-AU" sz="1600" b="1" i="1" dirty="0">
                <a:solidFill>
                  <a:schemeClr val="accent1"/>
                </a:solidFill>
              </a:rPr>
              <a:t>June 2023</a:t>
            </a:r>
          </a:p>
        </p:txBody>
      </p:sp>
      <p:sp>
        <p:nvSpPr>
          <p:cNvPr id="49" name="TextBox 48">
            <a:extLst>
              <a:ext uri="{FF2B5EF4-FFF2-40B4-BE49-F238E27FC236}">
                <a16:creationId xmlns:a16="http://schemas.microsoft.com/office/drawing/2014/main" id="{54408F21-BEC7-B457-43E0-761073F574F2}"/>
              </a:ext>
            </a:extLst>
          </p:cNvPr>
          <p:cNvSpPr txBox="1"/>
          <p:nvPr/>
        </p:nvSpPr>
        <p:spPr>
          <a:xfrm>
            <a:off x="2357195" y="1085295"/>
            <a:ext cx="963725" cy="338554"/>
          </a:xfrm>
          <a:prstGeom prst="rect">
            <a:avLst/>
          </a:prstGeom>
          <a:noFill/>
        </p:spPr>
        <p:txBody>
          <a:bodyPr wrap="none" rtlCol="0">
            <a:spAutoFit/>
          </a:bodyPr>
          <a:lstStyle/>
          <a:p>
            <a:r>
              <a:rPr lang="en-AU" sz="1600" b="1" i="1" dirty="0">
                <a:solidFill>
                  <a:schemeClr val="accent1"/>
                </a:solidFill>
              </a:rPr>
              <a:t>Dec 2023</a:t>
            </a:r>
          </a:p>
        </p:txBody>
      </p:sp>
      <p:sp>
        <p:nvSpPr>
          <p:cNvPr id="50" name="TextBox 49">
            <a:extLst>
              <a:ext uri="{FF2B5EF4-FFF2-40B4-BE49-F238E27FC236}">
                <a16:creationId xmlns:a16="http://schemas.microsoft.com/office/drawing/2014/main" id="{966FB379-BF2C-D5BB-3109-7C9F55D5A226}"/>
              </a:ext>
            </a:extLst>
          </p:cNvPr>
          <p:cNvSpPr txBox="1"/>
          <p:nvPr/>
        </p:nvSpPr>
        <p:spPr>
          <a:xfrm>
            <a:off x="4744266" y="1085295"/>
            <a:ext cx="970137" cy="338554"/>
          </a:xfrm>
          <a:prstGeom prst="rect">
            <a:avLst/>
          </a:prstGeom>
          <a:noFill/>
        </p:spPr>
        <p:txBody>
          <a:bodyPr wrap="none" rtlCol="0">
            <a:spAutoFit/>
          </a:bodyPr>
          <a:lstStyle/>
          <a:p>
            <a:r>
              <a:rPr lang="en-AU" sz="1600" b="1" i="1" dirty="0">
                <a:solidFill>
                  <a:schemeClr val="accent1"/>
                </a:solidFill>
              </a:rPr>
              <a:t>July 2024</a:t>
            </a:r>
          </a:p>
        </p:txBody>
      </p:sp>
      <p:sp>
        <p:nvSpPr>
          <p:cNvPr id="52" name="TextBox 51">
            <a:extLst>
              <a:ext uri="{FF2B5EF4-FFF2-40B4-BE49-F238E27FC236}">
                <a16:creationId xmlns:a16="http://schemas.microsoft.com/office/drawing/2014/main" id="{5A473BBD-5FD9-DEFD-FC8F-703D4195337E}"/>
              </a:ext>
            </a:extLst>
          </p:cNvPr>
          <p:cNvSpPr txBox="1"/>
          <p:nvPr/>
        </p:nvSpPr>
        <p:spPr>
          <a:xfrm>
            <a:off x="6922972" y="1085295"/>
            <a:ext cx="963725" cy="338554"/>
          </a:xfrm>
          <a:prstGeom prst="rect">
            <a:avLst/>
          </a:prstGeom>
          <a:noFill/>
        </p:spPr>
        <p:txBody>
          <a:bodyPr wrap="none" rtlCol="0">
            <a:spAutoFit/>
          </a:bodyPr>
          <a:lstStyle/>
          <a:p>
            <a:r>
              <a:rPr lang="en-AU" sz="1600" b="1" i="1" dirty="0">
                <a:solidFill>
                  <a:schemeClr val="accent1"/>
                </a:solidFill>
              </a:rPr>
              <a:t>Dec 2024</a:t>
            </a:r>
          </a:p>
        </p:txBody>
      </p:sp>
      <p:sp>
        <p:nvSpPr>
          <p:cNvPr id="54" name="TextBox 53">
            <a:extLst>
              <a:ext uri="{FF2B5EF4-FFF2-40B4-BE49-F238E27FC236}">
                <a16:creationId xmlns:a16="http://schemas.microsoft.com/office/drawing/2014/main" id="{62CBDE71-D7A2-9A66-EDF3-A72DFCE99929}"/>
              </a:ext>
            </a:extLst>
          </p:cNvPr>
          <p:cNvSpPr txBox="1"/>
          <p:nvPr/>
        </p:nvSpPr>
        <p:spPr>
          <a:xfrm>
            <a:off x="3443342" y="1089605"/>
            <a:ext cx="693588" cy="338554"/>
          </a:xfrm>
          <a:prstGeom prst="rect">
            <a:avLst/>
          </a:prstGeom>
          <a:noFill/>
        </p:spPr>
        <p:txBody>
          <a:bodyPr wrap="none" rtlCol="0">
            <a:spAutoFit/>
          </a:bodyPr>
          <a:lstStyle/>
          <a:p>
            <a:r>
              <a:rPr lang="en-AU" sz="1600" b="1" i="1" dirty="0">
                <a:solidFill>
                  <a:srgbClr val="C00000"/>
                </a:solidFill>
              </a:rPr>
              <a:t>Today</a:t>
            </a:r>
          </a:p>
        </p:txBody>
      </p:sp>
    </p:spTree>
    <p:extLst>
      <p:ext uri="{BB962C8B-B14F-4D97-AF65-F5344CB8AC3E}">
        <p14:creationId xmlns:p14="http://schemas.microsoft.com/office/powerpoint/2010/main" val="367343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4AF9-E73B-05B3-701D-599C465A585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523FDA8-89C1-D3A3-8B7E-6006A3A5A2CD}"/>
              </a:ext>
            </a:extLst>
          </p:cNvPr>
          <p:cNvSpPr txBox="1"/>
          <p:nvPr/>
        </p:nvSpPr>
        <p:spPr>
          <a:xfrm>
            <a:off x="641157" y="378092"/>
            <a:ext cx="10264861" cy="642484"/>
          </a:xfrm>
          <a:prstGeom prst="rect">
            <a:avLst/>
          </a:prstGeom>
          <a:noFill/>
        </p:spPr>
        <p:txBody>
          <a:bodyPr wrap="none" rtlCol="0">
            <a:spAutoFit/>
          </a:bodyPr>
          <a:lstStyle/>
          <a:p>
            <a:r>
              <a:rPr lang="en-AU" sz="3575" b="1" dirty="0">
                <a:solidFill>
                  <a:schemeClr val="accent1">
                    <a:lumMod val="50000"/>
                  </a:schemeClr>
                </a:solidFill>
              </a:rPr>
              <a:t>Try it yourself – the Australian Agriculture UNTP pilot</a:t>
            </a:r>
          </a:p>
        </p:txBody>
      </p:sp>
      <p:grpSp>
        <p:nvGrpSpPr>
          <p:cNvPr id="109" name="Group 108">
            <a:extLst>
              <a:ext uri="{FF2B5EF4-FFF2-40B4-BE49-F238E27FC236}">
                <a16:creationId xmlns:a16="http://schemas.microsoft.com/office/drawing/2014/main" id="{5446EAA4-19FA-077B-F61F-9C7CF9A3CF75}"/>
              </a:ext>
            </a:extLst>
          </p:cNvPr>
          <p:cNvGrpSpPr/>
          <p:nvPr/>
        </p:nvGrpSpPr>
        <p:grpSpPr>
          <a:xfrm>
            <a:off x="641157" y="1469542"/>
            <a:ext cx="11121592" cy="4992302"/>
            <a:chOff x="641157" y="1465564"/>
            <a:chExt cx="10325773" cy="4243990"/>
          </a:xfrm>
        </p:grpSpPr>
        <p:pic>
          <p:nvPicPr>
            <p:cNvPr id="4" name="Picture 3">
              <a:extLst>
                <a:ext uri="{FF2B5EF4-FFF2-40B4-BE49-F238E27FC236}">
                  <a16:creationId xmlns:a16="http://schemas.microsoft.com/office/drawing/2014/main" id="{D0AA1453-4DAA-B943-EE8A-E5E41004B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72817" y="2634807"/>
              <a:ext cx="545006" cy="596993"/>
            </a:xfrm>
            <a:prstGeom prst="rect">
              <a:avLst/>
            </a:prstGeom>
          </p:spPr>
        </p:pic>
        <p:pic>
          <p:nvPicPr>
            <p:cNvPr id="5" name="Picture 4">
              <a:extLst>
                <a:ext uri="{FF2B5EF4-FFF2-40B4-BE49-F238E27FC236}">
                  <a16:creationId xmlns:a16="http://schemas.microsoft.com/office/drawing/2014/main" id="{483707A1-CC90-E8B8-5A3D-49D748393D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7692" y="2730087"/>
              <a:ext cx="458022" cy="501712"/>
            </a:xfrm>
            <a:prstGeom prst="rect">
              <a:avLst/>
            </a:prstGeom>
          </p:spPr>
        </p:pic>
        <p:pic>
          <p:nvPicPr>
            <p:cNvPr id="7" name="Picture 6">
              <a:extLst>
                <a:ext uri="{FF2B5EF4-FFF2-40B4-BE49-F238E27FC236}">
                  <a16:creationId xmlns:a16="http://schemas.microsoft.com/office/drawing/2014/main" id="{22A4CC98-D749-EED5-2C38-80FEFF9D6B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925" y="2634807"/>
              <a:ext cx="545006" cy="596993"/>
            </a:xfrm>
            <a:prstGeom prst="rect">
              <a:avLst/>
            </a:prstGeom>
          </p:spPr>
        </p:pic>
        <p:pic>
          <p:nvPicPr>
            <p:cNvPr id="8" name="Picture 7">
              <a:extLst>
                <a:ext uri="{FF2B5EF4-FFF2-40B4-BE49-F238E27FC236}">
                  <a16:creationId xmlns:a16="http://schemas.microsoft.com/office/drawing/2014/main" id="{3A613723-DAEB-E8BC-C838-75E93F4E61B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96310" y="2621168"/>
              <a:ext cx="458022" cy="501712"/>
            </a:xfrm>
            <a:prstGeom prst="rect">
              <a:avLst/>
            </a:prstGeom>
          </p:spPr>
        </p:pic>
        <p:pic>
          <p:nvPicPr>
            <p:cNvPr id="9" name="Picture 8">
              <a:extLst>
                <a:ext uri="{FF2B5EF4-FFF2-40B4-BE49-F238E27FC236}">
                  <a16:creationId xmlns:a16="http://schemas.microsoft.com/office/drawing/2014/main" id="{03F37BAB-D242-82B8-1825-4FAC11BDB1D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0672" y="2720204"/>
              <a:ext cx="517206" cy="566541"/>
            </a:xfrm>
            <a:prstGeom prst="rect">
              <a:avLst/>
            </a:prstGeom>
          </p:spPr>
        </p:pic>
        <p:pic>
          <p:nvPicPr>
            <p:cNvPr id="10" name="Picture 9">
              <a:extLst>
                <a:ext uri="{FF2B5EF4-FFF2-40B4-BE49-F238E27FC236}">
                  <a16:creationId xmlns:a16="http://schemas.microsoft.com/office/drawing/2014/main" id="{8695F470-669F-8DD5-528D-C3143644B45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06466" y="2665258"/>
              <a:ext cx="517206" cy="566542"/>
            </a:xfrm>
            <a:prstGeom prst="rect">
              <a:avLst/>
            </a:prstGeom>
          </p:spPr>
        </p:pic>
        <p:pic>
          <p:nvPicPr>
            <p:cNvPr id="11" name="Picture 10">
              <a:extLst>
                <a:ext uri="{FF2B5EF4-FFF2-40B4-BE49-F238E27FC236}">
                  <a16:creationId xmlns:a16="http://schemas.microsoft.com/office/drawing/2014/main" id="{46C947C0-42D5-C600-F553-672C33D51D3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2713" y="2767420"/>
              <a:ext cx="517206" cy="566541"/>
            </a:xfrm>
            <a:prstGeom prst="rect">
              <a:avLst/>
            </a:prstGeom>
          </p:spPr>
        </p:pic>
        <p:pic>
          <p:nvPicPr>
            <p:cNvPr id="12" name="Picture 11">
              <a:extLst>
                <a:ext uri="{FF2B5EF4-FFF2-40B4-BE49-F238E27FC236}">
                  <a16:creationId xmlns:a16="http://schemas.microsoft.com/office/drawing/2014/main" id="{0EEE6D7E-D61C-C337-9445-3C3BF148F8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0775" y="2730087"/>
              <a:ext cx="458022" cy="501712"/>
            </a:xfrm>
            <a:prstGeom prst="rect">
              <a:avLst/>
            </a:prstGeom>
          </p:spPr>
        </p:pic>
        <p:sp>
          <p:nvSpPr>
            <p:cNvPr id="13" name="TextBox 12">
              <a:extLst>
                <a:ext uri="{FF2B5EF4-FFF2-40B4-BE49-F238E27FC236}">
                  <a16:creationId xmlns:a16="http://schemas.microsoft.com/office/drawing/2014/main" id="{BE17E4D8-4176-3619-A878-812B7099BC0B}"/>
                </a:ext>
              </a:extLst>
            </p:cNvPr>
            <p:cNvSpPr txBox="1"/>
            <p:nvPr/>
          </p:nvSpPr>
          <p:spPr>
            <a:xfrm>
              <a:off x="1089350" y="2346397"/>
              <a:ext cx="753097" cy="222396"/>
            </a:xfrm>
            <a:prstGeom prst="rect">
              <a:avLst/>
            </a:prstGeom>
            <a:noFill/>
          </p:spPr>
          <p:txBody>
            <a:bodyPr wrap="square" rtlCol="0">
              <a:spAutoFit/>
            </a:bodyPr>
            <a:lstStyle/>
            <a:p>
              <a:r>
                <a:rPr lang="en-AU" sz="1100" dirty="0"/>
                <a:t>Certifier</a:t>
              </a:r>
            </a:p>
          </p:txBody>
        </p:sp>
        <p:sp>
          <p:nvSpPr>
            <p:cNvPr id="14" name="TextBox 13">
              <a:extLst>
                <a:ext uri="{FF2B5EF4-FFF2-40B4-BE49-F238E27FC236}">
                  <a16:creationId xmlns:a16="http://schemas.microsoft.com/office/drawing/2014/main" id="{63FF3D34-CBED-DB46-8999-CD68BB6EC3E7}"/>
                </a:ext>
              </a:extLst>
            </p:cNvPr>
            <p:cNvSpPr txBox="1"/>
            <p:nvPr/>
          </p:nvSpPr>
          <p:spPr>
            <a:xfrm>
              <a:off x="1957966" y="2346397"/>
              <a:ext cx="768260" cy="222396"/>
            </a:xfrm>
            <a:prstGeom prst="rect">
              <a:avLst/>
            </a:prstGeom>
            <a:noFill/>
          </p:spPr>
          <p:txBody>
            <a:bodyPr wrap="none" rtlCol="0">
              <a:spAutoFit/>
            </a:bodyPr>
            <a:lstStyle/>
            <a:p>
              <a:r>
                <a:rPr lang="en-AU" sz="1100" dirty="0"/>
                <a:t>Cattle farm</a:t>
              </a:r>
            </a:p>
          </p:txBody>
        </p:sp>
        <p:sp>
          <p:nvSpPr>
            <p:cNvPr id="15" name="TextBox 14">
              <a:extLst>
                <a:ext uri="{FF2B5EF4-FFF2-40B4-BE49-F238E27FC236}">
                  <a16:creationId xmlns:a16="http://schemas.microsoft.com/office/drawing/2014/main" id="{B6D95964-C071-ED70-1702-6A53AF07E289}"/>
                </a:ext>
              </a:extLst>
            </p:cNvPr>
            <p:cNvSpPr txBox="1"/>
            <p:nvPr/>
          </p:nvSpPr>
          <p:spPr>
            <a:xfrm>
              <a:off x="2826583" y="2346397"/>
              <a:ext cx="744448" cy="222396"/>
            </a:xfrm>
            <a:prstGeom prst="rect">
              <a:avLst/>
            </a:prstGeom>
            <a:noFill/>
          </p:spPr>
          <p:txBody>
            <a:bodyPr wrap="none" rtlCol="0">
              <a:spAutoFit/>
            </a:bodyPr>
            <a:lstStyle/>
            <a:p>
              <a:r>
                <a:rPr lang="en-AU" sz="1100" dirty="0"/>
                <a:t>Grain farm</a:t>
              </a:r>
            </a:p>
          </p:txBody>
        </p:sp>
        <p:sp>
          <p:nvSpPr>
            <p:cNvPr id="16" name="TextBox 15">
              <a:extLst>
                <a:ext uri="{FF2B5EF4-FFF2-40B4-BE49-F238E27FC236}">
                  <a16:creationId xmlns:a16="http://schemas.microsoft.com/office/drawing/2014/main" id="{3F422955-A315-07A2-4EB0-47E21BC6C8A1}"/>
                </a:ext>
              </a:extLst>
            </p:cNvPr>
            <p:cNvSpPr txBox="1"/>
            <p:nvPr/>
          </p:nvSpPr>
          <p:spPr>
            <a:xfrm>
              <a:off x="4597088" y="2371309"/>
              <a:ext cx="571804" cy="222396"/>
            </a:xfrm>
            <a:prstGeom prst="rect">
              <a:avLst/>
            </a:prstGeom>
            <a:noFill/>
          </p:spPr>
          <p:txBody>
            <a:bodyPr wrap="none" rtlCol="0">
              <a:spAutoFit/>
            </a:bodyPr>
            <a:lstStyle/>
            <a:p>
              <a:r>
                <a:rPr lang="en-AU" sz="1100" dirty="0"/>
                <a:t>Feedlot</a:t>
              </a:r>
            </a:p>
          </p:txBody>
        </p:sp>
        <p:sp>
          <p:nvSpPr>
            <p:cNvPr id="17" name="TextBox 16">
              <a:extLst>
                <a:ext uri="{FF2B5EF4-FFF2-40B4-BE49-F238E27FC236}">
                  <a16:creationId xmlns:a16="http://schemas.microsoft.com/office/drawing/2014/main" id="{562295E9-FBE7-3EC6-1792-54F80F49DB2F}"/>
                </a:ext>
              </a:extLst>
            </p:cNvPr>
            <p:cNvSpPr txBox="1"/>
            <p:nvPr/>
          </p:nvSpPr>
          <p:spPr>
            <a:xfrm>
              <a:off x="3844406" y="2392413"/>
              <a:ext cx="625383" cy="222396"/>
            </a:xfrm>
            <a:prstGeom prst="rect">
              <a:avLst/>
            </a:prstGeom>
            <a:noFill/>
          </p:spPr>
          <p:txBody>
            <a:bodyPr wrap="none" rtlCol="0">
              <a:spAutoFit/>
            </a:bodyPr>
            <a:lstStyle/>
            <a:p>
              <a:r>
                <a:rPr lang="en-AU" sz="1100" dirty="0"/>
                <a:t>Saleyard</a:t>
              </a:r>
            </a:p>
          </p:txBody>
        </p:sp>
        <p:sp>
          <p:nvSpPr>
            <p:cNvPr id="18" name="TextBox 17">
              <a:extLst>
                <a:ext uri="{FF2B5EF4-FFF2-40B4-BE49-F238E27FC236}">
                  <a16:creationId xmlns:a16="http://schemas.microsoft.com/office/drawing/2014/main" id="{416B817B-CB1D-B36B-5B4F-BDB3659F1EC8}"/>
                </a:ext>
              </a:extLst>
            </p:cNvPr>
            <p:cNvSpPr txBox="1"/>
            <p:nvPr/>
          </p:nvSpPr>
          <p:spPr>
            <a:xfrm>
              <a:off x="5432432" y="2346397"/>
              <a:ext cx="689380" cy="222396"/>
            </a:xfrm>
            <a:prstGeom prst="rect">
              <a:avLst/>
            </a:prstGeom>
            <a:noFill/>
          </p:spPr>
          <p:txBody>
            <a:bodyPr wrap="none" rtlCol="0">
              <a:spAutoFit/>
            </a:bodyPr>
            <a:lstStyle/>
            <a:p>
              <a:r>
                <a:rPr lang="en-AU" sz="1100"/>
                <a:t>Processor</a:t>
              </a:r>
            </a:p>
          </p:txBody>
        </p:sp>
        <p:sp>
          <p:nvSpPr>
            <p:cNvPr id="19" name="TextBox 18">
              <a:extLst>
                <a:ext uri="{FF2B5EF4-FFF2-40B4-BE49-F238E27FC236}">
                  <a16:creationId xmlns:a16="http://schemas.microsoft.com/office/drawing/2014/main" id="{17157515-805E-2AD2-ADDD-A3EFC914A67F}"/>
                </a:ext>
              </a:extLst>
            </p:cNvPr>
            <p:cNvSpPr txBox="1"/>
            <p:nvPr/>
          </p:nvSpPr>
          <p:spPr>
            <a:xfrm>
              <a:off x="6453494" y="2346397"/>
              <a:ext cx="446788" cy="222396"/>
            </a:xfrm>
            <a:prstGeom prst="rect">
              <a:avLst/>
            </a:prstGeom>
            <a:noFill/>
          </p:spPr>
          <p:txBody>
            <a:bodyPr wrap="none" rtlCol="0">
              <a:spAutoFit/>
            </a:bodyPr>
            <a:lstStyle/>
            <a:p>
              <a:r>
                <a:rPr lang="en-AU" sz="1100"/>
                <a:t>DAFF</a:t>
              </a:r>
            </a:p>
          </p:txBody>
        </p:sp>
        <p:sp>
          <p:nvSpPr>
            <p:cNvPr id="20" name="TextBox 19">
              <a:extLst>
                <a:ext uri="{FF2B5EF4-FFF2-40B4-BE49-F238E27FC236}">
                  <a16:creationId xmlns:a16="http://schemas.microsoft.com/office/drawing/2014/main" id="{D4C8CE54-3C2D-05CB-E88F-E4EA6DF7DDCE}"/>
                </a:ext>
              </a:extLst>
            </p:cNvPr>
            <p:cNvSpPr txBox="1"/>
            <p:nvPr/>
          </p:nvSpPr>
          <p:spPr>
            <a:xfrm>
              <a:off x="7012108" y="2357256"/>
              <a:ext cx="823326" cy="222396"/>
            </a:xfrm>
            <a:prstGeom prst="rect">
              <a:avLst/>
            </a:prstGeom>
            <a:noFill/>
          </p:spPr>
          <p:txBody>
            <a:bodyPr wrap="none" rtlCol="0">
              <a:spAutoFit/>
            </a:bodyPr>
            <a:lstStyle/>
            <a:p>
              <a:r>
                <a:rPr lang="en-AU" sz="1100"/>
                <a:t>EU Importer</a:t>
              </a:r>
            </a:p>
          </p:txBody>
        </p:sp>
        <p:cxnSp>
          <p:nvCxnSpPr>
            <p:cNvPr id="21" name="Straight Connector 20">
              <a:extLst>
                <a:ext uri="{FF2B5EF4-FFF2-40B4-BE49-F238E27FC236}">
                  <a16:creationId xmlns:a16="http://schemas.microsoft.com/office/drawing/2014/main" id="{26E70060-6749-0A7B-1EF7-E177FE7C6776}"/>
                </a:ext>
              </a:extLst>
            </p:cNvPr>
            <p:cNvCxnSpPr>
              <a:cxnSpLocks/>
            </p:cNvCxnSpPr>
            <p:nvPr/>
          </p:nvCxnSpPr>
          <p:spPr>
            <a:xfrm>
              <a:off x="1487682" y="3965376"/>
              <a:ext cx="0" cy="160601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064034-8179-7192-84F9-044949900D50}"/>
                </a:ext>
              </a:extLst>
            </p:cNvPr>
            <p:cNvCxnSpPr>
              <a:cxnSpLocks/>
            </p:cNvCxnSpPr>
            <p:nvPr/>
          </p:nvCxnSpPr>
          <p:spPr>
            <a:xfrm>
              <a:off x="2350279"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8887E5-DBC2-C47F-EBBD-06170440D53F}"/>
                </a:ext>
              </a:extLst>
            </p:cNvPr>
            <p:cNvCxnSpPr>
              <a:cxnSpLocks/>
            </p:cNvCxnSpPr>
            <p:nvPr/>
          </p:nvCxnSpPr>
          <p:spPr>
            <a:xfrm>
              <a:off x="3212876"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D5A890-5C6E-933F-78DC-553435BD0E75}"/>
                </a:ext>
              </a:extLst>
            </p:cNvPr>
            <p:cNvCxnSpPr>
              <a:cxnSpLocks/>
            </p:cNvCxnSpPr>
            <p:nvPr/>
          </p:nvCxnSpPr>
          <p:spPr>
            <a:xfrm>
              <a:off x="4075473"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CAA29C-7449-261C-1B2A-985EB72AB1DC}"/>
                </a:ext>
              </a:extLst>
            </p:cNvPr>
            <p:cNvCxnSpPr>
              <a:cxnSpLocks/>
            </p:cNvCxnSpPr>
            <p:nvPr/>
          </p:nvCxnSpPr>
          <p:spPr>
            <a:xfrm>
              <a:off x="4938069"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D16AD4-93FA-6DBE-C393-B149C29BFB59}"/>
                </a:ext>
              </a:extLst>
            </p:cNvPr>
            <p:cNvCxnSpPr>
              <a:cxnSpLocks/>
            </p:cNvCxnSpPr>
            <p:nvPr/>
          </p:nvCxnSpPr>
          <p:spPr>
            <a:xfrm>
              <a:off x="5800666"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A22817-185B-0441-D74D-3D58F4E0FC4F}"/>
                </a:ext>
              </a:extLst>
            </p:cNvPr>
            <p:cNvCxnSpPr>
              <a:cxnSpLocks/>
            </p:cNvCxnSpPr>
            <p:nvPr/>
          </p:nvCxnSpPr>
          <p:spPr>
            <a:xfrm>
              <a:off x="6663262"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A15A56-E044-EFAB-AD26-C7C23B52585B}"/>
                </a:ext>
              </a:extLst>
            </p:cNvPr>
            <p:cNvCxnSpPr>
              <a:cxnSpLocks/>
            </p:cNvCxnSpPr>
            <p:nvPr/>
          </p:nvCxnSpPr>
          <p:spPr>
            <a:xfrm>
              <a:off x="7525861" y="3940476"/>
              <a:ext cx="0" cy="16309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93ECCC6-3E2B-8239-2711-9C35C859740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47640" y="1875003"/>
              <a:ext cx="344166" cy="376996"/>
            </a:xfrm>
            <a:prstGeom prst="rect">
              <a:avLst/>
            </a:prstGeom>
          </p:spPr>
        </p:pic>
        <p:pic>
          <p:nvPicPr>
            <p:cNvPr id="30" name="Picture 29">
              <a:extLst>
                <a:ext uri="{FF2B5EF4-FFF2-40B4-BE49-F238E27FC236}">
                  <a16:creationId xmlns:a16="http://schemas.microsoft.com/office/drawing/2014/main" id="{A0424862-B14F-AC9A-330D-6999A4E13D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647" y="1740036"/>
              <a:ext cx="428346" cy="469205"/>
            </a:xfrm>
            <a:prstGeom prst="rect">
              <a:avLst/>
            </a:prstGeom>
          </p:spPr>
        </p:pic>
        <p:sp>
          <p:nvSpPr>
            <p:cNvPr id="32" name="Freeform 31">
              <a:extLst>
                <a:ext uri="{FF2B5EF4-FFF2-40B4-BE49-F238E27FC236}">
                  <a16:creationId xmlns:a16="http://schemas.microsoft.com/office/drawing/2014/main" id="{55FF4BD6-D843-ED40-CA3F-06B0CDE6D1FA}"/>
                </a:ext>
              </a:extLst>
            </p:cNvPr>
            <p:cNvSpPr/>
            <p:nvPr/>
          </p:nvSpPr>
          <p:spPr>
            <a:xfrm flipV="1">
              <a:off x="5932270" y="1746925"/>
              <a:ext cx="1731195" cy="410676"/>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3" name="TextBox 32">
              <a:extLst>
                <a:ext uri="{FF2B5EF4-FFF2-40B4-BE49-F238E27FC236}">
                  <a16:creationId xmlns:a16="http://schemas.microsoft.com/office/drawing/2014/main" id="{C3F9344F-E593-FA04-C405-8180F36263A3}"/>
                </a:ext>
              </a:extLst>
            </p:cNvPr>
            <p:cNvSpPr txBox="1"/>
            <p:nvPr/>
          </p:nvSpPr>
          <p:spPr>
            <a:xfrm>
              <a:off x="6237612" y="1465564"/>
              <a:ext cx="1073361" cy="222396"/>
            </a:xfrm>
            <a:prstGeom prst="rect">
              <a:avLst/>
            </a:prstGeom>
            <a:noFill/>
          </p:spPr>
          <p:txBody>
            <a:bodyPr wrap="none" rtlCol="0">
              <a:spAutoFit/>
            </a:bodyPr>
            <a:lstStyle/>
            <a:p>
              <a:r>
                <a:rPr lang="en-AU" sz="1100"/>
                <a:t>Sell beef product</a:t>
              </a:r>
            </a:p>
          </p:txBody>
        </p:sp>
        <p:pic>
          <p:nvPicPr>
            <p:cNvPr id="34" name="Picture 6" descr="Digital Certificate Icon Vector Images (over 8,400)">
              <a:extLst>
                <a:ext uri="{FF2B5EF4-FFF2-40B4-BE49-F238E27FC236}">
                  <a16:creationId xmlns:a16="http://schemas.microsoft.com/office/drawing/2014/main" id="{C4C55CF9-FCC4-B5E5-1D13-B9AE9AD4632A}"/>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16495" y="4515953"/>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E712457-0DC8-03E4-478B-955ACCBCB41E}"/>
                </a:ext>
              </a:extLst>
            </p:cNvPr>
            <p:cNvSpPr txBox="1"/>
            <p:nvPr/>
          </p:nvSpPr>
          <p:spPr>
            <a:xfrm>
              <a:off x="5946702" y="4693748"/>
              <a:ext cx="774707" cy="196232"/>
            </a:xfrm>
            <a:prstGeom prst="rect">
              <a:avLst/>
            </a:prstGeom>
            <a:noFill/>
          </p:spPr>
          <p:txBody>
            <a:bodyPr wrap="square" rtlCol="0">
              <a:spAutoFit/>
            </a:bodyPr>
            <a:lstStyle/>
            <a:p>
              <a:r>
                <a:rPr lang="en-AU" sz="900" dirty="0"/>
                <a:t>Sale Event</a:t>
              </a:r>
            </a:p>
          </p:txBody>
        </p:sp>
        <p:sp>
          <p:nvSpPr>
            <p:cNvPr id="36" name="Freeform 35">
              <a:extLst>
                <a:ext uri="{FF2B5EF4-FFF2-40B4-BE49-F238E27FC236}">
                  <a16:creationId xmlns:a16="http://schemas.microsoft.com/office/drawing/2014/main" id="{E37DA55C-BF74-BB71-012E-DC444367459A}"/>
                </a:ext>
              </a:extLst>
            </p:cNvPr>
            <p:cNvSpPr/>
            <p:nvPr/>
          </p:nvSpPr>
          <p:spPr>
            <a:xfrm flipV="1">
              <a:off x="4929052" y="1781508"/>
              <a:ext cx="928187" cy="410676"/>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pic>
          <p:nvPicPr>
            <p:cNvPr id="37" name="Picture 36">
              <a:extLst>
                <a:ext uri="{FF2B5EF4-FFF2-40B4-BE49-F238E27FC236}">
                  <a16:creationId xmlns:a16="http://schemas.microsoft.com/office/drawing/2014/main" id="{1111366C-3B1A-3D21-D9DD-CB08BF76947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95827" y="1806684"/>
              <a:ext cx="404101" cy="539518"/>
            </a:xfrm>
            <a:prstGeom prst="rect">
              <a:avLst/>
            </a:prstGeom>
          </p:spPr>
        </p:pic>
        <p:pic>
          <p:nvPicPr>
            <p:cNvPr id="38" name="Picture 37">
              <a:extLst>
                <a:ext uri="{FF2B5EF4-FFF2-40B4-BE49-F238E27FC236}">
                  <a16:creationId xmlns:a16="http://schemas.microsoft.com/office/drawing/2014/main" id="{9067FEA1-1DFA-FD45-9C99-336336038C8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99388" y="1895349"/>
              <a:ext cx="307598" cy="410676"/>
            </a:xfrm>
            <a:prstGeom prst="rect">
              <a:avLst/>
            </a:prstGeom>
          </p:spPr>
        </p:pic>
        <p:sp>
          <p:nvSpPr>
            <p:cNvPr id="39" name="TextBox 38">
              <a:extLst>
                <a:ext uri="{FF2B5EF4-FFF2-40B4-BE49-F238E27FC236}">
                  <a16:creationId xmlns:a16="http://schemas.microsoft.com/office/drawing/2014/main" id="{1892135B-FE62-0165-B38A-AB1BAC2E836B}"/>
                </a:ext>
              </a:extLst>
            </p:cNvPr>
            <p:cNvSpPr txBox="1"/>
            <p:nvPr/>
          </p:nvSpPr>
          <p:spPr>
            <a:xfrm>
              <a:off x="4784220" y="1491898"/>
              <a:ext cx="1200711" cy="222396"/>
            </a:xfrm>
            <a:prstGeom prst="rect">
              <a:avLst/>
            </a:prstGeom>
            <a:noFill/>
          </p:spPr>
          <p:txBody>
            <a:bodyPr wrap="square" rtlCol="0">
              <a:spAutoFit/>
            </a:bodyPr>
            <a:lstStyle/>
            <a:p>
              <a:r>
                <a:rPr lang="en-AU" sz="1100" dirty="0"/>
                <a:t>Sell fatter herd</a:t>
              </a:r>
            </a:p>
          </p:txBody>
        </p:sp>
        <p:pic>
          <p:nvPicPr>
            <p:cNvPr id="40" name="Picture 6" descr="Digital Certificate Icon Vector Images (over 8,400)">
              <a:extLst>
                <a:ext uri="{FF2B5EF4-FFF2-40B4-BE49-F238E27FC236}">
                  <a16:creationId xmlns:a16="http://schemas.microsoft.com/office/drawing/2014/main" id="{42A6E9DD-4D79-34A6-704B-70294424B6BD}"/>
                </a:ext>
              </a:extLst>
            </p:cNvPr>
            <p:cNvPicPr>
              <a:picLocks noChangeAspect="1" noChangeArrowheads="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61749" y="5105961"/>
              <a:ext cx="409972" cy="5005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4D242EE-3AA5-8D4E-F209-DE26CFE1D5F9}"/>
                </a:ext>
              </a:extLst>
            </p:cNvPr>
            <p:cNvSpPr txBox="1"/>
            <p:nvPr/>
          </p:nvSpPr>
          <p:spPr>
            <a:xfrm>
              <a:off x="5014575" y="5130772"/>
              <a:ext cx="774707" cy="313972"/>
            </a:xfrm>
            <a:prstGeom prst="rect">
              <a:avLst/>
            </a:prstGeom>
            <a:noFill/>
          </p:spPr>
          <p:txBody>
            <a:bodyPr wrap="square" rtlCol="0">
              <a:spAutoFit/>
            </a:bodyPr>
            <a:lstStyle/>
            <a:p>
              <a:r>
                <a:rPr lang="en-AU" sz="900"/>
                <a:t>Livestock Passport</a:t>
              </a:r>
            </a:p>
          </p:txBody>
        </p:sp>
        <p:pic>
          <p:nvPicPr>
            <p:cNvPr id="42" name="Picture 6" descr="Digital Certificate Icon Vector Images (over 8,400)">
              <a:extLst>
                <a:ext uri="{FF2B5EF4-FFF2-40B4-BE49-F238E27FC236}">
                  <a16:creationId xmlns:a16="http://schemas.microsoft.com/office/drawing/2014/main" id="{1CDE5071-FA52-D3A1-4863-FB2C0DFD6857}"/>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61749" y="4557861"/>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830102C-7858-14FD-076A-319B629BA23A}"/>
                </a:ext>
              </a:extLst>
            </p:cNvPr>
            <p:cNvSpPr txBox="1"/>
            <p:nvPr/>
          </p:nvSpPr>
          <p:spPr>
            <a:xfrm>
              <a:off x="4998053" y="4615300"/>
              <a:ext cx="774707" cy="196232"/>
            </a:xfrm>
            <a:prstGeom prst="rect">
              <a:avLst/>
            </a:prstGeom>
            <a:noFill/>
          </p:spPr>
          <p:txBody>
            <a:bodyPr wrap="square" rtlCol="0">
              <a:spAutoFit/>
            </a:bodyPr>
            <a:lstStyle/>
            <a:p>
              <a:r>
                <a:rPr lang="en-AU" sz="900" dirty="0"/>
                <a:t>Sale Event</a:t>
              </a:r>
            </a:p>
          </p:txBody>
        </p:sp>
        <p:pic>
          <p:nvPicPr>
            <p:cNvPr id="44" name="Picture 6" descr="Digital Certificate Icon Vector Images (over 8,400)">
              <a:extLst>
                <a:ext uri="{FF2B5EF4-FFF2-40B4-BE49-F238E27FC236}">
                  <a16:creationId xmlns:a16="http://schemas.microsoft.com/office/drawing/2014/main" id="{64FCDF7C-4521-917F-1E3B-50492092F6B3}"/>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26725" y="3977557"/>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3D55A71A-0F96-39A3-04D9-EF8D13DABAAC}"/>
                </a:ext>
              </a:extLst>
            </p:cNvPr>
            <p:cNvSpPr txBox="1"/>
            <p:nvPr/>
          </p:nvSpPr>
          <p:spPr>
            <a:xfrm>
              <a:off x="5903626" y="4003397"/>
              <a:ext cx="832376" cy="313972"/>
            </a:xfrm>
            <a:prstGeom prst="rect">
              <a:avLst/>
            </a:prstGeom>
            <a:noFill/>
          </p:spPr>
          <p:txBody>
            <a:bodyPr wrap="square" rtlCol="0">
              <a:spAutoFit/>
            </a:bodyPr>
            <a:lstStyle/>
            <a:p>
              <a:r>
                <a:rPr lang="en-AU" sz="900" dirty="0"/>
                <a:t>Processing Event</a:t>
              </a:r>
            </a:p>
          </p:txBody>
        </p:sp>
        <p:pic>
          <p:nvPicPr>
            <p:cNvPr id="46" name="Picture 6" descr="Digital Certificate Icon Vector Images (over 8,400)">
              <a:extLst>
                <a:ext uri="{FF2B5EF4-FFF2-40B4-BE49-F238E27FC236}">
                  <a16:creationId xmlns:a16="http://schemas.microsoft.com/office/drawing/2014/main" id="{18B2BBAB-57AB-F4BF-C678-A1AA04916BEB}"/>
                </a:ext>
              </a:extLst>
            </p:cNvPr>
            <p:cNvPicPr>
              <a:picLocks noChangeAspect="1" noChangeArrowheads="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16866" y="5064916"/>
              <a:ext cx="409972" cy="50050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CD45431-318B-A8A4-A55F-FC69553962E6}"/>
                </a:ext>
              </a:extLst>
            </p:cNvPr>
            <p:cNvSpPr txBox="1"/>
            <p:nvPr/>
          </p:nvSpPr>
          <p:spPr>
            <a:xfrm>
              <a:off x="5932641" y="5086191"/>
              <a:ext cx="774707" cy="313972"/>
            </a:xfrm>
            <a:prstGeom prst="rect">
              <a:avLst/>
            </a:prstGeom>
            <a:noFill/>
          </p:spPr>
          <p:txBody>
            <a:bodyPr wrap="square" rtlCol="0">
              <a:spAutoFit/>
            </a:bodyPr>
            <a:lstStyle/>
            <a:p>
              <a:r>
                <a:rPr lang="en-AU" sz="900"/>
                <a:t>Product Passport</a:t>
              </a:r>
            </a:p>
          </p:txBody>
        </p:sp>
        <p:pic>
          <p:nvPicPr>
            <p:cNvPr id="48" name="Picture 6" descr="Digital Certificate Icon Vector Images (over 8,400)">
              <a:extLst>
                <a:ext uri="{FF2B5EF4-FFF2-40B4-BE49-F238E27FC236}">
                  <a16:creationId xmlns:a16="http://schemas.microsoft.com/office/drawing/2014/main" id="{CCD5CA04-FF0B-6FFE-8AC6-A4EBAFD57926}"/>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71608" y="4018602"/>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3B656EE-B3E4-8B2B-631D-E3F99F364C6D}"/>
                </a:ext>
              </a:extLst>
            </p:cNvPr>
            <p:cNvSpPr txBox="1"/>
            <p:nvPr/>
          </p:nvSpPr>
          <p:spPr>
            <a:xfrm>
              <a:off x="5023524" y="4104239"/>
              <a:ext cx="514161" cy="313972"/>
            </a:xfrm>
            <a:prstGeom prst="rect">
              <a:avLst/>
            </a:prstGeom>
            <a:noFill/>
          </p:spPr>
          <p:txBody>
            <a:bodyPr wrap="square" rtlCol="0">
              <a:spAutoFit/>
            </a:bodyPr>
            <a:lstStyle/>
            <a:p>
              <a:r>
                <a:rPr lang="en-AU" sz="900" dirty="0"/>
                <a:t>Feeding Event</a:t>
              </a:r>
            </a:p>
          </p:txBody>
        </p:sp>
        <p:pic>
          <p:nvPicPr>
            <p:cNvPr id="50" name="Picture 6" descr="Digital Certificate Icon Vector Images (over 8,400)">
              <a:extLst>
                <a:ext uri="{FF2B5EF4-FFF2-40B4-BE49-F238E27FC236}">
                  <a16:creationId xmlns:a16="http://schemas.microsoft.com/office/drawing/2014/main" id="{100FD1CA-A102-2DEA-20C9-2A29BDEA9DAC}"/>
                </a:ext>
              </a:extLst>
            </p:cNvPr>
            <p:cNvPicPr>
              <a:picLocks noChangeAspect="1" noChangeArrowheads="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9730" y="4425649"/>
              <a:ext cx="368733" cy="45015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25982451-6D9A-118D-3D7B-EDA169C036D2}"/>
                </a:ext>
              </a:extLst>
            </p:cNvPr>
            <p:cNvSpPr txBox="1"/>
            <p:nvPr/>
          </p:nvSpPr>
          <p:spPr>
            <a:xfrm>
              <a:off x="1442732" y="4425650"/>
              <a:ext cx="774707" cy="431711"/>
            </a:xfrm>
            <a:prstGeom prst="rect">
              <a:avLst/>
            </a:prstGeom>
            <a:noFill/>
          </p:spPr>
          <p:txBody>
            <a:bodyPr wrap="square" rtlCol="0">
              <a:spAutoFit/>
            </a:bodyPr>
            <a:lstStyle/>
            <a:p>
              <a:r>
                <a:rPr lang="en-AU" sz="900" dirty="0"/>
                <a:t>Deforestation Credential</a:t>
              </a:r>
            </a:p>
            <a:p>
              <a:r>
                <a:rPr lang="en-AU" sz="900" dirty="0"/>
                <a:t>(grain farm)</a:t>
              </a:r>
            </a:p>
          </p:txBody>
        </p:sp>
        <p:sp>
          <p:nvSpPr>
            <p:cNvPr id="52" name="Freeform 51">
              <a:extLst>
                <a:ext uri="{FF2B5EF4-FFF2-40B4-BE49-F238E27FC236}">
                  <a16:creationId xmlns:a16="http://schemas.microsoft.com/office/drawing/2014/main" id="{51B8C358-9BD9-4204-5CCC-81B887589A33}"/>
                </a:ext>
              </a:extLst>
            </p:cNvPr>
            <p:cNvSpPr/>
            <p:nvPr/>
          </p:nvSpPr>
          <p:spPr>
            <a:xfrm flipV="1">
              <a:off x="3200457" y="1845172"/>
              <a:ext cx="1521536" cy="473699"/>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pic>
          <p:nvPicPr>
            <p:cNvPr id="53" name="Picture 52">
              <a:extLst>
                <a:ext uri="{FF2B5EF4-FFF2-40B4-BE49-F238E27FC236}">
                  <a16:creationId xmlns:a16="http://schemas.microsoft.com/office/drawing/2014/main" id="{41570EBE-6B2B-2AE0-5121-F0CD2506108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500430" y="1908370"/>
              <a:ext cx="405698" cy="392304"/>
            </a:xfrm>
            <a:prstGeom prst="rect">
              <a:avLst/>
            </a:prstGeom>
          </p:spPr>
        </p:pic>
        <p:sp>
          <p:nvSpPr>
            <p:cNvPr id="54" name="TextBox 53">
              <a:extLst>
                <a:ext uri="{FF2B5EF4-FFF2-40B4-BE49-F238E27FC236}">
                  <a16:creationId xmlns:a16="http://schemas.microsoft.com/office/drawing/2014/main" id="{3804BA01-5D23-EA3F-A7FB-1AAD40742213}"/>
                </a:ext>
              </a:extLst>
            </p:cNvPr>
            <p:cNvSpPr txBox="1"/>
            <p:nvPr/>
          </p:nvSpPr>
          <p:spPr>
            <a:xfrm>
              <a:off x="3268311" y="1661332"/>
              <a:ext cx="1129033" cy="222396"/>
            </a:xfrm>
            <a:prstGeom prst="rect">
              <a:avLst/>
            </a:prstGeom>
            <a:noFill/>
          </p:spPr>
          <p:txBody>
            <a:bodyPr wrap="square" rtlCol="0">
              <a:spAutoFit/>
            </a:bodyPr>
            <a:lstStyle/>
            <a:p>
              <a:r>
                <a:rPr lang="en-AU" sz="1100" dirty="0"/>
                <a:t>Sell grain</a:t>
              </a:r>
            </a:p>
          </p:txBody>
        </p:sp>
        <p:pic>
          <p:nvPicPr>
            <p:cNvPr id="55" name="Picture 6" descr="Digital Certificate Icon Vector Images (over 8,400)">
              <a:extLst>
                <a:ext uri="{FF2B5EF4-FFF2-40B4-BE49-F238E27FC236}">
                  <a16:creationId xmlns:a16="http://schemas.microsoft.com/office/drawing/2014/main" id="{D4118C45-4AD8-E724-78D2-1179FBF63E60}"/>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002337" y="4215422"/>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60C562B7-09C0-F60B-2519-38ACDB4C3861}"/>
                </a:ext>
              </a:extLst>
            </p:cNvPr>
            <p:cNvSpPr txBox="1"/>
            <p:nvPr/>
          </p:nvSpPr>
          <p:spPr>
            <a:xfrm>
              <a:off x="3295228" y="4216326"/>
              <a:ext cx="774707" cy="196232"/>
            </a:xfrm>
            <a:prstGeom prst="rect">
              <a:avLst/>
            </a:prstGeom>
            <a:noFill/>
          </p:spPr>
          <p:txBody>
            <a:bodyPr wrap="square" rtlCol="0">
              <a:spAutoFit/>
            </a:bodyPr>
            <a:lstStyle/>
            <a:p>
              <a:r>
                <a:rPr lang="en-AU" sz="900" dirty="0"/>
                <a:t>Sale Event</a:t>
              </a:r>
            </a:p>
          </p:txBody>
        </p:sp>
        <p:pic>
          <p:nvPicPr>
            <p:cNvPr id="57" name="Picture 6" descr="Digital Certificate Icon Vector Images (over 8,400)">
              <a:extLst>
                <a:ext uri="{FF2B5EF4-FFF2-40B4-BE49-F238E27FC236}">
                  <a16:creationId xmlns:a16="http://schemas.microsoft.com/office/drawing/2014/main" id="{92EDAB22-4C0E-7B57-950E-B4F0F93DADD5}"/>
                </a:ext>
              </a:extLst>
            </p:cNvPr>
            <p:cNvPicPr>
              <a:picLocks noChangeAspect="1" noChangeArrowheads="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3999" y="4841117"/>
              <a:ext cx="409972" cy="50050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CF9A371-7358-B784-3485-475D6E6EAA3A}"/>
                </a:ext>
              </a:extLst>
            </p:cNvPr>
            <p:cNvSpPr txBox="1"/>
            <p:nvPr/>
          </p:nvSpPr>
          <p:spPr>
            <a:xfrm>
              <a:off x="3281608" y="4863152"/>
              <a:ext cx="721496" cy="313972"/>
            </a:xfrm>
            <a:prstGeom prst="rect">
              <a:avLst/>
            </a:prstGeom>
            <a:noFill/>
          </p:spPr>
          <p:txBody>
            <a:bodyPr wrap="square" rtlCol="0">
              <a:spAutoFit/>
            </a:bodyPr>
            <a:lstStyle/>
            <a:p>
              <a:r>
                <a:rPr lang="en-AU" sz="900" dirty="0"/>
                <a:t>Grain Passport</a:t>
              </a:r>
            </a:p>
          </p:txBody>
        </p:sp>
        <p:pic>
          <p:nvPicPr>
            <p:cNvPr id="59" name="Picture 6" descr="Digital Certificate Icon Vector Images (over 8,400)">
              <a:extLst>
                <a:ext uri="{FF2B5EF4-FFF2-40B4-BE49-F238E27FC236}">
                  <a16:creationId xmlns:a16="http://schemas.microsoft.com/office/drawing/2014/main" id="{C660CA2C-0A06-306B-7BC3-3F793642E276}"/>
                </a:ext>
              </a:extLst>
            </p:cNvPr>
            <p:cNvPicPr>
              <a:picLocks noChangeAspect="1" noChangeArrowheads="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13691" y="3869494"/>
              <a:ext cx="368733" cy="4501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7FF460B0-C4BC-4C87-7FCC-43FF99B1A4C7}"/>
                </a:ext>
              </a:extLst>
            </p:cNvPr>
            <p:cNvSpPr txBox="1"/>
            <p:nvPr/>
          </p:nvSpPr>
          <p:spPr>
            <a:xfrm>
              <a:off x="1466693" y="3869495"/>
              <a:ext cx="774707" cy="431711"/>
            </a:xfrm>
            <a:prstGeom prst="rect">
              <a:avLst/>
            </a:prstGeom>
            <a:noFill/>
          </p:spPr>
          <p:txBody>
            <a:bodyPr wrap="square" rtlCol="0">
              <a:spAutoFit/>
            </a:bodyPr>
            <a:lstStyle/>
            <a:p>
              <a:r>
                <a:rPr lang="en-AU" sz="900" dirty="0"/>
                <a:t>Deforestation Credential</a:t>
              </a:r>
            </a:p>
            <a:p>
              <a:r>
                <a:rPr lang="en-AU" sz="900" dirty="0"/>
                <a:t>(cattle farm)</a:t>
              </a:r>
            </a:p>
          </p:txBody>
        </p:sp>
        <p:sp>
          <p:nvSpPr>
            <p:cNvPr id="61" name="Freeform 60">
              <a:extLst>
                <a:ext uri="{FF2B5EF4-FFF2-40B4-BE49-F238E27FC236}">
                  <a16:creationId xmlns:a16="http://schemas.microsoft.com/office/drawing/2014/main" id="{038A3BFB-3B6B-20D2-787A-6503982369D1}"/>
                </a:ext>
              </a:extLst>
            </p:cNvPr>
            <p:cNvSpPr/>
            <p:nvPr/>
          </p:nvSpPr>
          <p:spPr>
            <a:xfrm flipV="1">
              <a:off x="2416679" y="1548698"/>
              <a:ext cx="2393533" cy="687826"/>
            </a:xfrm>
            <a:custGeom>
              <a:avLst/>
              <a:gdLst>
                <a:gd name="connsiteX0" fmla="*/ 0 w 2428406"/>
                <a:gd name="connsiteY0" fmla="*/ 0 h 599621"/>
                <a:gd name="connsiteX1" fmla="*/ 1124262 w 2428406"/>
                <a:gd name="connsiteY1" fmla="*/ 599606 h 599621"/>
                <a:gd name="connsiteX2" fmla="*/ 2428406 w 2428406"/>
                <a:gd name="connsiteY2" fmla="*/ 14990 h 599621"/>
              </a:gdLst>
              <a:ahLst/>
              <a:cxnLst>
                <a:cxn ang="0">
                  <a:pos x="connsiteX0" y="connsiteY0"/>
                </a:cxn>
                <a:cxn ang="0">
                  <a:pos x="connsiteX1" y="connsiteY1"/>
                </a:cxn>
                <a:cxn ang="0">
                  <a:pos x="connsiteX2" y="connsiteY2"/>
                </a:cxn>
              </a:cxnLst>
              <a:rect l="l" t="t" r="r" b="b"/>
              <a:pathLst>
                <a:path w="2428406" h="599621">
                  <a:moveTo>
                    <a:pt x="0" y="0"/>
                  </a:moveTo>
                  <a:cubicBezTo>
                    <a:pt x="359764" y="298554"/>
                    <a:pt x="719528" y="597108"/>
                    <a:pt x="1124262" y="599606"/>
                  </a:cubicBezTo>
                  <a:cubicBezTo>
                    <a:pt x="1528996" y="602104"/>
                    <a:pt x="1978701" y="308547"/>
                    <a:pt x="2428406" y="14990"/>
                  </a:cubicBezTo>
                </a:path>
              </a:pathLst>
            </a:custGeom>
            <a:noFill/>
            <a:ln w="190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pic>
          <p:nvPicPr>
            <p:cNvPr id="62" name="Picture 61">
              <a:extLst>
                <a:ext uri="{FF2B5EF4-FFF2-40B4-BE49-F238E27FC236}">
                  <a16:creationId xmlns:a16="http://schemas.microsoft.com/office/drawing/2014/main" id="{579F64C5-AE55-C0F8-1A5A-693CCDC3CE4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272155" y="1688657"/>
              <a:ext cx="381257" cy="408049"/>
            </a:xfrm>
            <a:prstGeom prst="rect">
              <a:avLst/>
            </a:prstGeom>
          </p:spPr>
        </p:pic>
        <p:pic>
          <p:nvPicPr>
            <p:cNvPr id="63" name="Picture 62">
              <a:extLst>
                <a:ext uri="{FF2B5EF4-FFF2-40B4-BE49-F238E27FC236}">
                  <a16:creationId xmlns:a16="http://schemas.microsoft.com/office/drawing/2014/main" id="{57CA23CD-3F9F-A78A-4A37-BCD372CC9E7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829164" y="1655065"/>
              <a:ext cx="383712" cy="410676"/>
            </a:xfrm>
            <a:prstGeom prst="rect">
              <a:avLst/>
            </a:prstGeom>
          </p:spPr>
        </p:pic>
        <p:sp>
          <p:nvSpPr>
            <p:cNvPr id="64" name="TextBox 63">
              <a:extLst>
                <a:ext uri="{FF2B5EF4-FFF2-40B4-BE49-F238E27FC236}">
                  <a16:creationId xmlns:a16="http://schemas.microsoft.com/office/drawing/2014/main" id="{AA17A2E1-A22A-D897-4EF6-4561E8AAB002}"/>
                </a:ext>
              </a:extLst>
            </p:cNvPr>
            <p:cNvSpPr txBox="1"/>
            <p:nvPr/>
          </p:nvSpPr>
          <p:spPr>
            <a:xfrm>
              <a:off x="2065428" y="1506359"/>
              <a:ext cx="634313" cy="222396"/>
            </a:xfrm>
            <a:prstGeom prst="rect">
              <a:avLst/>
            </a:prstGeom>
            <a:noFill/>
          </p:spPr>
          <p:txBody>
            <a:bodyPr wrap="none" rtlCol="0">
              <a:spAutoFit/>
            </a:bodyPr>
            <a:lstStyle/>
            <a:p>
              <a:r>
                <a:rPr lang="en-AU" sz="1100" dirty="0"/>
                <a:t>Sell herd</a:t>
              </a:r>
            </a:p>
          </p:txBody>
        </p:sp>
        <p:pic>
          <p:nvPicPr>
            <p:cNvPr id="65" name="Picture 6" descr="Digital Certificate Icon Vector Images (over 8,400)">
              <a:extLst>
                <a:ext uri="{FF2B5EF4-FFF2-40B4-BE49-F238E27FC236}">
                  <a16:creationId xmlns:a16="http://schemas.microsoft.com/office/drawing/2014/main" id="{DDF0154E-B37B-3E62-1941-EDA20C3C29AC}"/>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67849" y="4015052"/>
              <a:ext cx="409973" cy="50050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C30F2EE7-9A69-0864-C0B0-10F826834A83}"/>
                </a:ext>
              </a:extLst>
            </p:cNvPr>
            <p:cNvSpPr txBox="1"/>
            <p:nvPr/>
          </p:nvSpPr>
          <p:spPr>
            <a:xfrm>
              <a:off x="2460741" y="4015956"/>
              <a:ext cx="774707" cy="313972"/>
            </a:xfrm>
            <a:prstGeom prst="rect">
              <a:avLst/>
            </a:prstGeom>
            <a:noFill/>
          </p:spPr>
          <p:txBody>
            <a:bodyPr wrap="square" rtlCol="0">
              <a:spAutoFit/>
            </a:bodyPr>
            <a:lstStyle/>
            <a:p>
              <a:r>
                <a:rPr lang="en-AU" sz="900" dirty="0"/>
                <a:t>Movement Event</a:t>
              </a:r>
            </a:p>
          </p:txBody>
        </p:sp>
        <p:pic>
          <p:nvPicPr>
            <p:cNvPr id="67" name="Picture 6" descr="Digital Certificate Icon Vector Images (over 8,400)">
              <a:extLst>
                <a:ext uri="{FF2B5EF4-FFF2-40B4-BE49-F238E27FC236}">
                  <a16:creationId xmlns:a16="http://schemas.microsoft.com/office/drawing/2014/main" id="{3DDD4FE9-A9A7-3713-6603-5402AE3C7D35}"/>
                </a:ext>
              </a:extLst>
            </p:cNvPr>
            <p:cNvPicPr>
              <a:picLocks noChangeAspect="1" noChangeArrowheads="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49511" y="4640748"/>
              <a:ext cx="409972" cy="50050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67B829D-2F6D-C450-89BD-9A79C00E6ED8}"/>
                </a:ext>
              </a:extLst>
            </p:cNvPr>
            <p:cNvSpPr txBox="1"/>
            <p:nvPr/>
          </p:nvSpPr>
          <p:spPr>
            <a:xfrm>
              <a:off x="2447121" y="4662782"/>
              <a:ext cx="774707" cy="313972"/>
            </a:xfrm>
            <a:prstGeom prst="rect">
              <a:avLst/>
            </a:prstGeom>
            <a:noFill/>
          </p:spPr>
          <p:txBody>
            <a:bodyPr wrap="square" rtlCol="0">
              <a:spAutoFit/>
            </a:bodyPr>
            <a:lstStyle/>
            <a:p>
              <a:r>
                <a:rPr lang="en-AU" sz="900"/>
                <a:t>Livestock Passport</a:t>
              </a:r>
            </a:p>
          </p:txBody>
        </p:sp>
        <p:pic>
          <p:nvPicPr>
            <p:cNvPr id="69" name="Picture 68" descr="A red and white piece of meat&#10;&#10;Description automatically generated">
              <a:extLst>
                <a:ext uri="{FF2B5EF4-FFF2-40B4-BE49-F238E27FC236}">
                  <a16:creationId xmlns:a16="http://schemas.microsoft.com/office/drawing/2014/main" id="{F32298F1-ECBA-E160-FF42-43FC31D0095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754170" y="3268880"/>
              <a:ext cx="458023" cy="459081"/>
            </a:xfrm>
            <a:prstGeom prst="rect">
              <a:avLst/>
            </a:prstGeom>
          </p:spPr>
        </p:pic>
        <p:pic>
          <p:nvPicPr>
            <p:cNvPr id="70" name="Picture 69" descr="A white cow on a blue circle&#10;&#10;Description automatically generated">
              <a:extLst>
                <a:ext uri="{FF2B5EF4-FFF2-40B4-BE49-F238E27FC236}">
                  <a16:creationId xmlns:a16="http://schemas.microsoft.com/office/drawing/2014/main" id="{24DC2AEE-FE82-1436-A312-DE251C546B79}"/>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434003" y="3232982"/>
              <a:ext cx="551997" cy="553272"/>
            </a:xfrm>
            <a:prstGeom prst="rect">
              <a:avLst/>
            </a:prstGeom>
          </p:spPr>
        </p:pic>
        <p:pic>
          <p:nvPicPr>
            <p:cNvPr id="71" name="Picture 70" descr="A wheat ears on a black background&#10;&#10;Description automatically generated">
              <a:extLst>
                <a:ext uri="{FF2B5EF4-FFF2-40B4-BE49-F238E27FC236}">
                  <a16:creationId xmlns:a16="http://schemas.microsoft.com/office/drawing/2014/main" id="{4B201345-F100-C932-888B-9A70C67D8AA5}"/>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021020" y="3248933"/>
              <a:ext cx="551998" cy="553273"/>
            </a:xfrm>
            <a:prstGeom prst="rect">
              <a:avLst/>
            </a:prstGeom>
          </p:spPr>
        </p:pic>
        <p:pic>
          <p:nvPicPr>
            <p:cNvPr id="72" name="Picture 71" descr="A cow in a circle&#10;&#10;Description automatically generated">
              <a:extLst>
                <a:ext uri="{FF2B5EF4-FFF2-40B4-BE49-F238E27FC236}">
                  <a16:creationId xmlns:a16="http://schemas.microsoft.com/office/drawing/2014/main" id="{83279860-FB8B-DE18-CDD4-89873487715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954510" y="3242189"/>
              <a:ext cx="464547" cy="465621"/>
            </a:xfrm>
            <a:prstGeom prst="rect">
              <a:avLst/>
            </a:prstGeom>
          </p:spPr>
        </p:pic>
        <p:sp>
          <p:nvSpPr>
            <p:cNvPr id="73" name="TextBox 72">
              <a:extLst>
                <a:ext uri="{FF2B5EF4-FFF2-40B4-BE49-F238E27FC236}">
                  <a16:creationId xmlns:a16="http://schemas.microsoft.com/office/drawing/2014/main" id="{52296B21-0B34-F81C-FFF7-27CBD5F3979D}"/>
                </a:ext>
              </a:extLst>
            </p:cNvPr>
            <p:cNvSpPr txBox="1"/>
            <p:nvPr/>
          </p:nvSpPr>
          <p:spPr>
            <a:xfrm>
              <a:off x="2217440" y="3263399"/>
              <a:ext cx="955594" cy="366300"/>
            </a:xfrm>
            <a:prstGeom prst="rect">
              <a:avLst/>
            </a:prstGeom>
            <a:noFill/>
          </p:spPr>
          <p:txBody>
            <a:bodyPr wrap="square" rtlCol="0">
              <a:spAutoFit/>
            </a:bodyPr>
            <a:lstStyle/>
            <a:p>
              <a:pPr algn="ctr"/>
              <a:r>
                <a:rPr lang="en-AU" sz="1100" b="1" dirty="0"/>
                <a:t>Wagyu Wonder</a:t>
              </a:r>
            </a:p>
          </p:txBody>
        </p:sp>
        <p:sp>
          <p:nvSpPr>
            <p:cNvPr id="74" name="TextBox 73">
              <a:extLst>
                <a:ext uri="{FF2B5EF4-FFF2-40B4-BE49-F238E27FC236}">
                  <a16:creationId xmlns:a16="http://schemas.microsoft.com/office/drawing/2014/main" id="{8D05E430-D186-F6DD-F356-22B6B65F6A16}"/>
                </a:ext>
              </a:extLst>
            </p:cNvPr>
            <p:cNvSpPr txBox="1"/>
            <p:nvPr/>
          </p:nvSpPr>
          <p:spPr>
            <a:xfrm>
              <a:off x="3483294" y="3296127"/>
              <a:ext cx="703348" cy="366300"/>
            </a:xfrm>
            <a:prstGeom prst="rect">
              <a:avLst/>
            </a:prstGeom>
            <a:noFill/>
          </p:spPr>
          <p:txBody>
            <a:bodyPr wrap="square" rtlCol="0">
              <a:spAutoFit/>
            </a:bodyPr>
            <a:lstStyle/>
            <a:p>
              <a:r>
                <a:rPr lang="en-AU" sz="1100" b="1" dirty="0"/>
                <a:t>Golden Grains</a:t>
              </a:r>
            </a:p>
          </p:txBody>
        </p:sp>
        <p:sp>
          <p:nvSpPr>
            <p:cNvPr id="75" name="TextBox 74">
              <a:extLst>
                <a:ext uri="{FF2B5EF4-FFF2-40B4-BE49-F238E27FC236}">
                  <a16:creationId xmlns:a16="http://schemas.microsoft.com/office/drawing/2014/main" id="{E8174FD8-4BAB-77C2-475B-AC8B2EC22669}"/>
                </a:ext>
              </a:extLst>
            </p:cNvPr>
            <p:cNvSpPr txBox="1"/>
            <p:nvPr/>
          </p:nvSpPr>
          <p:spPr>
            <a:xfrm>
              <a:off x="4930482" y="3295241"/>
              <a:ext cx="787548" cy="366300"/>
            </a:xfrm>
            <a:prstGeom prst="rect">
              <a:avLst/>
            </a:prstGeom>
            <a:noFill/>
          </p:spPr>
          <p:txBody>
            <a:bodyPr wrap="square" rtlCol="0">
              <a:spAutoFit/>
            </a:bodyPr>
            <a:lstStyle/>
            <a:p>
              <a:r>
                <a:rPr lang="en-AU" sz="1100" b="1" dirty="0"/>
                <a:t>Fabulous Feeders</a:t>
              </a:r>
            </a:p>
          </p:txBody>
        </p:sp>
        <p:sp>
          <p:nvSpPr>
            <p:cNvPr id="76" name="TextBox 75">
              <a:extLst>
                <a:ext uri="{FF2B5EF4-FFF2-40B4-BE49-F238E27FC236}">
                  <a16:creationId xmlns:a16="http://schemas.microsoft.com/office/drawing/2014/main" id="{3DC2954B-4816-1416-D049-13759FC03EAC}"/>
                </a:ext>
              </a:extLst>
            </p:cNvPr>
            <p:cNvSpPr txBox="1"/>
            <p:nvPr/>
          </p:nvSpPr>
          <p:spPr>
            <a:xfrm>
              <a:off x="6194245" y="3274798"/>
              <a:ext cx="863091" cy="366300"/>
            </a:xfrm>
            <a:prstGeom prst="rect">
              <a:avLst/>
            </a:prstGeom>
            <a:noFill/>
          </p:spPr>
          <p:txBody>
            <a:bodyPr wrap="square" rtlCol="0">
              <a:spAutoFit/>
            </a:bodyPr>
            <a:lstStyle/>
            <a:p>
              <a:r>
                <a:rPr lang="en-AU" sz="1100" b="1" dirty="0"/>
                <a:t>Pete’s Meats</a:t>
              </a:r>
            </a:p>
          </p:txBody>
        </p:sp>
        <p:pic>
          <p:nvPicPr>
            <p:cNvPr id="82" name="Picture 10" descr="Bringing CERES TAGs to life with Cibo Labs data science">
              <a:extLst>
                <a:ext uri="{FF2B5EF4-FFF2-40B4-BE49-F238E27FC236}">
                  <a16:creationId xmlns:a16="http://schemas.microsoft.com/office/drawing/2014/main" id="{92F3B3AD-DD14-1FBB-0C1C-DE90AF9E1BC3}"/>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41157" y="3290797"/>
              <a:ext cx="1260762" cy="48848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D7096E7A-D929-601F-8B40-FBA794C1B4F8}"/>
                </a:ext>
              </a:extLst>
            </p:cNvPr>
            <p:cNvSpPr txBox="1"/>
            <p:nvPr/>
          </p:nvSpPr>
          <p:spPr>
            <a:xfrm>
              <a:off x="8483427" y="5447911"/>
              <a:ext cx="476493" cy="261643"/>
            </a:xfrm>
            <a:prstGeom prst="rect">
              <a:avLst/>
            </a:prstGeom>
            <a:noFill/>
          </p:spPr>
          <p:txBody>
            <a:bodyPr wrap="none" rtlCol="0">
              <a:spAutoFit/>
            </a:bodyPr>
            <a:lstStyle/>
            <a:p>
              <a:r>
                <a:rPr lang="en-AU" sz="1400" b="1" dirty="0"/>
                <a:t>You!</a:t>
              </a:r>
            </a:p>
          </p:txBody>
        </p:sp>
        <p:pic>
          <p:nvPicPr>
            <p:cNvPr id="84" name="Picture 2" descr="Auditor - Free professions and jobs icons">
              <a:extLst>
                <a:ext uri="{FF2B5EF4-FFF2-40B4-BE49-F238E27FC236}">
                  <a16:creationId xmlns:a16="http://schemas.microsoft.com/office/drawing/2014/main" id="{8F0A388C-A34F-FE6E-D906-214D1700964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8435708" y="4673852"/>
              <a:ext cx="637127" cy="697901"/>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85">
              <a:extLst>
                <a:ext uri="{FF2B5EF4-FFF2-40B4-BE49-F238E27FC236}">
                  <a16:creationId xmlns:a16="http://schemas.microsoft.com/office/drawing/2014/main" id="{83322F26-3A8F-5A71-0EC2-0A7997389365}"/>
                </a:ext>
              </a:extLst>
            </p:cNvPr>
            <p:cNvSpPr/>
            <p:nvPr/>
          </p:nvSpPr>
          <p:spPr>
            <a:xfrm>
              <a:off x="7489496" y="4674080"/>
              <a:ext cx="875838" cy="394148"/>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pSp>
          <p:nvGrpSpPr>
            <p:cNvPr id="87" name="Group 86">
              <a:extLst>
                <a:ext uri="{FF2B5EF4-FFF2-40B4-BE49-F238E27FC236}">
                  <a16:creationId xmlns:a16="http://schemas.microsoft.com/office/drawing/2014/main" id="{425C97EA-3A6B-AF70-6BAD-C39A82303009}"/>
                </a:ext>
              </a:extLst>
            </p:cNvPr>
            <p:cNvGrpSpPr/>
            <p:nvPr/>
          </p:nvGrpSpPr>
          <p:grpSpPr>
            <a:xfrm>
              <a:off x="6486146" y="4724824"/>
              <a:ext cx="997357" cy="680032"/>
              <a:chOff x="986379" y="3390900"/>
              <a:chExt cx="8229600" cy="5719412"/>
            </a:xfrm>
          </p:grpSpPr>
          <p:pic>
            <p:nvPicPr>
              <p:cNvPr id="88" name="Picture 2" descr="Meat Packaging Cost">
                <a:extLst>
                  <a:ext uri="{FF2B5EF4-FFF2-40B4-BE49-F238E27FC236}">
                    <a16:creationId xmlns:a16="http://schemas.microsoft.com/office/drawing/2014/main" id="{CD73EFEE-5780-FAEE-A3D4-F86038B1926F}"/>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986379" y="3390900"/>
                <a:ext cx="8229600" cy="571941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up of a bar code&#10;&#10;Description automatically generated">
                <a:extLst>
                  <a:ext uri="{FF2B5EF4-FFF2-40B4-BE49-F238E27FC236}">
                    <a16:creationId xmlns:a16="http://schemas.microsoft.com/office/drawing/2014/main" id="{4FDBD977-75F7-F0BE-D0D5-28DAEF8263B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298525" y="6804888"/>
                <a:ext cx="1820618" cy="1397765"/>
              </a:xfrm>
              <a:prstGeom prst="rect">
                <a:avLst/>
              </a:prstGeom>
            </p:spPr>
          </p:pic>
        </p:grpSp>
        <p:sp>
          <p:nvSpPr>
            <p:cNvPr id="91" name="TextBox 90">
              <a:extLst>
                <a:ext uri="{FF2B5EF4-FFF2-40B4-BE49-F238E27FC236}">
                  <a16:creationId xmlns:a16="http://schemas.microsoft.com/office/drawing/2014/main" id="{9E351C75-B696-3691-5456-AD25BAE73601}"/>
                </a:ext>
              </a:extLst>
            </p:cNvPr>
            <p:cNvSpPr txBox="1"/>
            <p:nvPr/>
          </p:nvSpPr>
          <p:spPr>
            <a:xfrm>
              <a:off x="9580838" y="1614120"/>
              <a:ext cx="1345549" cy="654107"/>
            </a:xfrm>
            <a:prstGeom prst="rect">
              <a:avLst/>
            </a:prstGeom>
            <a:noFill/>
          </p:spPr>
          <p:txBody>
            <a:bodyPr wrap="square" rtlCol="0">
              <a:spAutoFit/>
            </a:bodyPr>
            <a:lstStyle/>
            <a:p>
              <a:r>
                <a:rPr lang="en-AU" sz="1100" b="1" dirty="0">
                  <a:solidFill>
                    <a:srgbClr val="FF0000"/>
                  </a:solidFill>
                </a:rPr>
                <a:t>Take out your phones and scan this QR to get the sample link resolver app.</a:t>
              </a:r>
            </a:p>
          </p:txBody>
        </p:sp>
        <p:pic>
          <p:nvPicPr>
            <p:cNvPr id="93" name="Picture 92" descr="A qr code on a white background&#10;&#10;Description automatically generated">
              <a:extLst>
                <a:ext uri="{FF2B5EF4-FFF2-40B4-BE49-F238E27FC236}">
                  <a16:creationId xmlns:a16="http://schemas.microsoft.com/office/drawing/2014/main" id="{34B28457-F1FB-3013-1E94-3D9714A6D171}"/>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8162090" y="1471683"/>
              <a:ext cx="1285133" cy="1285133"/>
            </a:xfrm>
            <a:prstGeom prst="rect">
              <a:avLst/>
            </a:prstGeom>
          </p:spPr>
        </p:pic>
        <p:sp>
          <p:nvSpPr>
            <p:cNvPr id="94" name="TextBox 93">
              <a:extLst>
                <a:ext uri="{FF2B5EF4-FFF2-40B4-BE49-F238E27FC236}">
                  <a16:creationId xmlns:a16="http://schemas.microsoft.com/office/drawing/2014/main" id="{F0935AA0-FD42-98CD-96D2-680CC075D648}"/>
                </a:ext>
              </a:extLst>
            </p:cNvPr>
            <p:cNvSpPr txBox="1"/>
            <p:nvPr/>
          </p:nvSpPr>
          <p:spPr>
            <a:xfrm>
              <a:off x="9637736" y="3274798"/>
              <a:ext cx="1329194" cy="654107"/>
            </a:xfrm>
            <a:prstGeom prst="rect">
              <a:avLst/>
            </a:prstGeom>
            <a:noFill/>
          </p:spPr>
          <p:txBody>
            <a:bodyPr wrap="square" rtlCol="0">
              <a:spAutoFit/>
            </a:bodyPr>
            <a:lstStyle/>
            <a:p>
              <a:r>
                <a:rPr lang="en-AU" sz="1100" b="1" dirty="0">
                  <a:solidFill>
                    <a:srgbClr val="FF0000"/>
                  </a:solidFill>
                </a:rPr>
                <a:t>Then scan this GTIN barcode on the meat product and follow the linked data trail</a:t>
              </a:r>
            </a:p>
          </p:txBody>
        </p:sp>
        <p:sp>
          <p:nvSpPr>
            <p:cNvPr id="95" name="Freeform 94">
              <a:extLst>
                <a:ext uri="{FF2B5EF4-FFF2-40B4-BE49-F238E27FC236}">
                  <a16:creationId xmlns:a16="http://schemas.microsoft.com/office/drawing/2014/main" id="{C7CB8557-74B0-9030-1EE3-46679EF6B8D1}"/>
                </a:ext>
              </a:extLst>
            </p:cNvPr>
            <p:cNvSpPr/>
            <p:nvPr/>
          </p:nvSpPr>
          <p:spPr>
            <a:xfrm>
              <a:off x="5846046" y="5016168"/>
              <a:ext cx="672180" cy="177816"/>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6" name="Freeform 95">
              <a:extLst>
                <a:ext uri="{FF2B5EF4-FFF2-40B4-BE49-F238E27FC236}">
                  <a16:creationId xmlns:a16="http://schemas.microsoft.com/office/drawing/2014/main" id="{63D49F31-394C-3A75-686D-8D08DE52B93E}"/>
                </a:ext>
              </a:extLst>
            </p:cNvPr>
            <p:cNvSpPr/>
            <p:nvPr/>
          </p:nvSpPr>
          <p:spPr>
            <a:xfrm rot="3667340" flipV="1">
              <a:off x="5235460" y="4550417"/>
              <a:ext cx="820680" cy="665782"/>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7" name="Freeform 96">
              <a:extLst>
                <a:ext uri="{FF2B5EF4-FFF2-40B4-BE49-F238E27FC236}">
                  <a16:creationId xmlns:a16="http://schemas.microsoft.com/office/drawing/2014/main" id="{E3F16EDE-2A6D-E104-1D39-BF20B8E7D1B0}"/>
                </a:ext>
              </a:extLst>
            </p:cNvPr>
            <p:cNvSpPr/>
            <p:nvPr/>
          </p:nvSpPr>
          <p:spPr>
            <a:xfrm rot="20701123">
              <a:off x="4856144" y="4287348"/>
              <a:ext cx="966517" cy="825577"/>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8" name="Freeform 97">
              <a:extLst>
                <a:ext uri="{FF2B5EF4-FFF2-40B4-BE49-F238E27FC236}">
                  <a16:creationId xmlns:a16="http://schemas.microsoft.com/office/drawing/2014/main" id="{55CCB8FF-23D8-7AB0-AA05-3099258E2D40}"/>
                </a:ext>
              </a:extLst>
            </p:cNvPr>
            <p:cNvSpPr/>
            <p:nvPr/>
          </p:nvSpPr>
          <p:spPr>
            <a:xfrm rot="2548453">
              <a:off x="2553478" y="4179072"/>
              <a:ext cx="2267302" cy="922958"/>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9" name="Freeform 98">
              <a:extLst>
                <a:ext uri="{FF2B5EF4-FFF2-40B4-BE49-F238E27FC236}">
                  <a16:creationId xmlns:a16="http://schemas.microsoft.com/office/drawing/2014/main" id="{0E3C5D9A-8A73-CC2E-C2AA-9A0C8F9FAC5A}"/>
                </a:ext>
              </a:extLst>
            </p:cNvPr>
            <p:cNvSpPr/>
            <p:nvPr/>
          </p:nvSpPr>
          <p:spPr>
            <a:xfrm rot="7618661" flipH="1" flipV="1">
              <a:off x="1981263" y="4379945"/>
              <a:ext cx="328038" cy="396415"/>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00" name="Freeform 99">
              <a:extLst>
                <a:ext uri="{FF2B5EF4-FFF2-40B4-BE49-F238E27FC236}">
                  <a16:creationId xmlns:a16="http://schemas.microsoft.com/office/drawing/2014/main" id="{353B2CBC-7092-9038-6A51-8E4659B1B891}"/>
                </a:ext>
              </a:extLst>
            </p:cNvPr>
            <p:cNvSpPr/>
            <p:nvPr/>
          </p:nvSpPr>
          <p:spPr>
            <a:xfrm rot="1761864" flipV="1">
              <a:off x="1232729" y="4557116"/>
              <a:ext cx="1055000" cy="330046"/>
            </a:xfrm>
            <a:custGeom>
              <a:avLst/>
              <a:gdLst>
                <a:gd name="connsiteX0" fmla="*/ 1979271 w 1979271"/>
                <a:gd name="connsiteY0" fmla="*/ 88050 h 504739"/>
                <a:gd name="connsiteX1" fmla="*/ 1226916 w 1979271"/>
                <a:gd name="connsiteY1" fmla="*/ 30177 h 504739"/>
                <a:gd name="connsiteX2" fmla="*/ 0 w 1979271"/>
                <a:gd name="connsiteY2" fmla="*/ 504739 h 504739"/>
              </a:gdLst>
              <a:ahLst/>
              <a:cxnLst>
                <a:cxn ang="0">
                  <a:pos x="connsiteX0" y="connsiteY0"/>
                </a:cxn>
                <a:cxn ang="0">
                  <a:pos x="connsiteX1" y="connsiteY1"/>
                </a:cxn>
                <a:cxn ang="0">
                  <a:pos x="connsiteX2" y="connsiteY2"/>
                </a:cxn>
              </a:cxnLst>
              <a:rect l="l" t="t" r="r" b="b"/>
              <a:pathLst>
                <a:path w="1979271" h="504739">
                  <a:moveTo>
                    <a:pt x="1979271" y="88050"/>
                  </a:moveTo>
                  <a:cubicBezTo>
                    <a:pt x="1768032" y="24389"/>
                    <a:pt x="1556794" y="-39271"/>
                    <a:pt x="1226916" y="30177"/>
                  </a:cubicBezTo>
                  <a:cubicBezTo>
                    <a:pt x="897038" y="99625"/>
                    <a:pt x="448519" y="302182"/>
                    <a:pt x="0" y="504739"/>
                  </a:cubicBezTo>
                </a:path>
              </a:pathLst>
            </a:custGeom>
            <a:noFill/>
            <a:ln w="38100">
              <a:solidFill>
                <a:schemeClr val="accent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01" name="Oval 100">
              <a:extLst>
                <a:ext uri="{FF2B5EF4-FFF2-40B4-BE49-F238E27FC236}">
                  <a16:creationId xmlns:a16="http://schemas.microsoft.com/office/drawing/2014/main" id="{37FD26CA-F31B-0EA5-9589-C6958A0AE57D}"/>
                </a:ext>
              </a:extLst>
            </p:cNvPr>
            <p:cNvSpPr/>
            <p:nvPr/>
          </p:nvSpPr>
          <p:spPr>
            <a:xfrm>
              <a:off x="7853284" y="4578152"/>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1</a:t>
              </a:r>
            </a:p>
          </p:txBody>
        </p:sp>
        <p:sp>
          <p:nvSpPr>
            <p:cNvPr id="102" name="Oval 101">
              <a:extLst>
                <a:ext uri="{FF2B5EF4-FFF2-40B4-BE49-F238E27FC236}">
                  <a16:creationId xmlns:a16="http://schemas.microsoft.com/office/drawing/2014/main" id="{AE1746A4-E8A7-3A66-004A-32A9B8437C03}"/>
                </a:ext>
              </a:extLst>
            </p:cNvPr>
            <p:cNvSpPr/>
            <p:nvPr/>
          </p:nvSpPr>
          <p:spPr>
            <a:xfrm>
              <a:off x="6128168" y="4859222"/>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2</a:t>
              </a:r>
            </a:p>
          </p:txBody>
        </p:sp>
        <p:sp>
          <p:nvSpPr>
            <p:cNvPr id="103" name="Oval 102">
              <a:extLst>
                <a:ext uri="{FF2B5EF4-FFF2-40B4-BE49-F238E27FC236}">
                  <a16:creationId xmlns:a16="http://schemas.microsoft.com/office/drawing/2014/main" id="{0D15C385-A132-50B1-5FCE-B95045A6F4DB}"/>
                </a:ext>
              </a:extLst>
            </p:cNvPr>
            <p:cNvSpPr/>
            <p:nvPr/>
          </p:nvSpPr>
          <p:spPr>
            <a:xfrm>
              <a:off x="5296316" y="4881788"/>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3</a:t>
              </a:r>
            </a:p>
          </p:txBody>
        </p:sp>
        <p:sp>
          <p:nvSpPr>
            <p:cNvPr id="104" name="Oval 103">
              <a:extLst>
                <a:ext uri="{FF2B5EF4-FFF2-40B4-BE49-F238E27FC236}">
                  <a16:creationId xmlns:a16="http://schemas.microsoft.com/office/drawing/2014/main" id="{AB75FBA3-A64A-E331-A077-FECB7F35B7EB}"/>
                </a:ext>
              </a:extLst>
            </p:cNvPr>
            <p:cNvSpPr/>
            <p:nvPr/>
          </p:nvSpPr>
          <p:spPr>
            <a:xfrm>
              <a:off x="5142822" y="4397970"/>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4</a:t>
              </a:r>
            </a:p>
          </p:txBody>
        </p:sp>
        <p:sp>
          <p:nvSpPr>
            <p:cNvPr id="105" name="Oval 104">
              <a:extLst>
                <a:ext uri="{FF2B5EF4-FFF2-40B4-BE49-F238E27FC236}">
                  <a16:creationId xmlns:a16="http://schemas.microsoft.com/office/drawing/2014/main" id="{F55F3CB4-0288-B431-DC65-FBD8BED120E6}"/>
                </a:ext>
              </a:extLst>
            </p:cNvPr>
            <p:cNvSpPr/>
            <p:nvPr/>
          </p:nvSpPr>
          <p:spPr>
            <a:xfrm>
              <a:off x="4077013" y="4484174"/>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5</a:t>
              </a:r>
            </a:p>
          </p:txBody>
        </p:sp>
        <p:sp>
          <p:nvSpPr>
            <p:cNvPr id="106" name="Oval 105">
              <a:extLst>
                <a:ext uri="{FF2B5EF4-FFF2-40B4-BE49-F238E27FC236}">
                  <a16:creationId xmlns:a16="http://schemas.microsoft.com/office/drawing/2014/main" id="{814845F3-30E6-1206-2B77-B82CD036FE0E}"/>
                </a:ext>
              </a:extLst>
            </p:cNvPr>
            <p:cNvSpPr/>
            <p:nvPr/>
          </p:nvSpPr>
          <p:spPr>
            <a:xfrm>
              <a:off x="1935709" y="4248173"/>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6</a:t>
              </a:r>
            </a:p>
          </p:txBody>
        </p:sp>
        <p:sp>
          <p:nvSpPr>
            <p:cNvPr id="107" name="Oval 106">
              <a:extLst>
                <a:ext uri="{FF2B5EF4-FFF2-40B4-BE49-F238E27FC236}">
                  <a16:creationId xmlns:a16="http://schemas.microsoft.com/office/drawing/2014/main" id="{9118F41D-4D83-A349-B63F-71ADF87A3199}"/>
                </a:ext>
              </a:extLst>
            </p:cNvPr>
            <p:cNvSpPr/>
            <p:nvPr/>
          </p:nvSpPr>
          <p:spPr>
            <a:xfrm>
              <a:off x="1748913" y="4941788"/>
              <a:ext cx="293372" cy="2820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7</a:t>
              </a:r>
            </a:p>
          </p:txBody>
        </p:sp>
        <p:pic>
          <p:nvPicPr>
            <p:cNvPr id="108" name="Picture 107" descr="A close-up of a bar code&#10;&#10;Description automatically generated">
              <a:extLst>
                <a:ext uri="{FF2B5EF4-FFF2-40B4-BE49-F238E27FC236}">
                  <a16:creationId xmlns:a16="http://schemas.microsoft.com/office/drawing/2014/main" id="{E3F4147B-643C-F1EB-231F-33BDB999D1AE}"/>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7947547" y="3032113"/>
              <a:ext cx="1653020" cy="1269093"/>
            </a:xfrm>
            <a:prstGeom prst="rect">
              <a:avLst/>
            </a:prstGeom>
          </p:spPr>
        </p:pic>
      </p:grpSp>
    </p:spTree>
    <p:extLst>
      <p:ext uri="{BB962C8B-B14F-4D97-AF65-F5344CB8AC3E}">
        <p14:creationId xmlns:p14="http://schemas.microsoft.com/office/powerpoint/2010/main" val="191617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2" descr="Sustainable Development Stock Illustrations – 42,606 Sustainable  Development Stock Illustrations, Vectors &amp; Clipart - Dreamstime">
            <a:extLst>
              <a:ext uri="{FF2B5EF4-FFF2-40B4-BE49-F238E27FC236}">
                <a16:creationId xmlns:a16="http://schemas.microsoft.com/office/drawing/2014/main" id="{3188F532-0EB3-B129-EC5E-EA91E5A2A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38" y="344906"/>
            <a:ext cx="2765979" cy="2765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034D3F-1FB1-CD6A-7689-1F6AA94953DA}"/>
              </a:ext>
            </a:extLst>
          </p:cNvPr>
          <p:cNvSpPr txBox="1"/>
          <p:nvPr/>
        </p:nvSpPr>
        <p:spPr>
          <a:xfrm>
            <a:off x="4383314" y="5994400"/>
            <a:ext cx="184731" cy="369332"/>
          </a:xfrm>
          <a:prstGeom prst="rect">
            <a:avLst/>
          </a:prstGeom>
          <a:noFill/>
        </p:spPr>
        <p:txBody>
          <a:bodyPr wrap="none" rtlCol="0">
            <a:spAutoFit/>
          </a:bodyPr>
          <a:lstStyle/>
          <a:p>
            <a:endParaRPr lang="en-AU" dirty="0"/>
          </a:p>
        </p:txBody>
      </p:sp>
      <p:sp>
        <p:nvSpPr>
          <p:cNvPr id="2" name="Title 1">
            <a:extLst>
              <a:ext uri="{FF2B5EF4-FFF2-40B4-BE49-F238E27FC236}">
                <a16:creationId xmlns:a16="http://schemas.microsoft.com/office/drawing/2014/main" id="{1DC5595E-DBE9-BC1F-10C3-CF4A6AB8D01A}"/>
              </a:ext>
            </a:extLst>
          </p:cNvPr>
          <p:cNvSpPr>
            <a:spLocks noGrp="1"/>
          </p:cNvSpPr>
          <p:nvPr>
            <p:ph type="ctrTitle"/>
          </p:nvPr>
        </p:nvSpPr>
        <p:spPr>
          <a:xfrm>
            <a:off x="1853327" y="1072925"/>
            <a:ext cx="6155196" cy="2765979"/>
          </a:xfrm>
        </p:spPr>
        <p:txBody>
          <a:bodyPr>
            <a:noAutofit/>
          </a:bodyPr>
          <a:lstStyle/>
          <a:p>
            <a:br>
              <a:rPr lang="en-US" sz="3600" b="1" dirty="0">
                <a:solidFill>
                  <a:srgbClr val="3392E7"/>
                </a:solidFill>
              </a:rPr>
            </a:br>
            <a:br>
              <a:rPr lang="en-US" sz="3600" b="1" dirty="0">
                <a:solidFill>
                  <a:srgbClr val="3392E7"/>
                </a:solidFill>
              </a:rPr>
            </a:br>
            <a:r>
              <a:rPr lang="en-AU" sz="3600" b="1" dirty="0">
                <a:solidFill>
                  <a:srgbClr val="3392E7"/>
                </a:solidFill>
              </a:rPr>
              <a:t>Transparency at Scale</a:t>
            </a:r>
            <a:br>
              <a:rPr lang="en-AU" sz="3600" b="1" dirty="0">
                <a:solidFill>
                  <a:srgbClr val="3392E7"/>
                </a:solidFill>
              </a:rPr>
            </a:br>
            <a:r>
              <a:rPr lang="en-AU" sz="2800" b="1" i="1" dirty="0">
                <a:solidFill>
                  <a:srgbClr val="3392E7"/>
                </a:solidFill>
              </a:rPr>
              <a:t>UNECE recommendation 49</a:t>
            </a:r>
            <a:endParaRPr lang="en-US" sz="3600" b="1" i="1" dirty="0">
              <a:solidFill>
                <a:srgbClr val="3392E7"/>
              </a:solidFill>
            </a:endParaRPr>
          </a:p>
        </p:txBody>
      </p:sp>
      <p:sp>
        <p:nvSpPr>
          <p:cNvPr id="4" name="Subtitle 5">
            <a:extLst>
              <a:ext uri="{FF2B5EF4-FFF2-40B4-BE49-F238E27FC236}">
                <a16:creationId xmlns:a16="http://schemas.microsoft.com/office/drawing/2014/main" id="{E9B8C485-2B09-535A-EE03-112787684B83}"/>
              </a:ext>
            </a:extLst>
          </p:cNvPr>
          <p:cNvSpPr txBox="1">
            <a:spLocks/>
          </p:cNvSpPr>
          <p:nvPr/>
        </p:nvSpPr>
        <p:spPr>
          <a:xfrm>
            <a:off x="2878909" y="4015951"/>
            <a:ext cx="5275825" cy="68130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b="1" dirty="0">
                <a:solidFill>
                  <a:schemeClr val="tx1">
                    <a:lumMod val="65000"/>
                    <a:lumOff val="35000"/>
                  </a:schemeClr>
                </a:solidFill>
                <a:latin typeface="Arial" panose="020B0604020202020204" pitchFamily="34" charset="0"/>
                <a:cs typeface="Arial" panose="020B0604020202020204" pitchFamily="34" charset="0"/>
              </a:rPr>
              <a:t>Steve Capell</a:t>
            </a:r>
          </a:p>
          <a:p>
            <a:pPr marL="0" indent="0">
              <a:spcBef>
                <a:spcPts val="0"/>
              </a:spcBef>
              <a:buNone/>
            </a:pPr>
            <a:r>
              <a:rPr lang="en-US" sz="2000" b="1" dirty="0" err="1">
                <a:solidFill>
                  <a:schemeClr val="tx1">
                    <a:lumMod val="65000"/>
                    <a:lumOff val="35000"/>
                  </a:schemeClr>
                </a:solidFill>
                <a:latin typeface="Arial" panose="020B0604020202020204" pitchFamily="34" charset="0"/>
                <a:cs typeface="Arial" panose="020B0604020202020204" pitchFamily="34" charset="0"/>
              </a:rPr>
              <a:t>steve.capell@gmail.com</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2000" b="1"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D5BF223-63F7-A008-D4A8-0F0B15CF8E05}"/>
              </a:ext>
            </a:extLst>
          </p:cNvPr>
          <p:cNvSpPr txBox="1">
            <a:spLocks/>
          </p:cNvSpPr>
          <p:nvPr/>
        </p:nvSpPr>
        <p:spPr>
          <a:xfrm>
            <a:off x="1490598" y="4408025"/>
            <a:ext cx="7440460" cy="11344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en-US" sz="3200" b="1" dirty="0">
                <a:solidFill>
                  <a:srgbClr val="3392E7"/>
                </a:solidFill>
              </a:rPr>
            </a:br>
            <a:br>
              <a:rPr lang="en-US" sz="3200" b="1" dirty="0">
                <a:solidFill>
                  <a:srgbClr val="3392E7"/>
                </a:solidFill>
              </a:rPr>
            </a:br>
            <a:r>
              <a:rPr lang="en-AU" sz="3200" b="1" dirty="0">
                <a:solidFill>
                  <a:srgbClr val="3392E7"/>
                </a:solidFill>
                <a:hlinkClick r:id="rId5"/>
              </a:rPr>
              <a:t>https://uncefact.github.io/spec-untp/</a:t>
            </a:r>
            <a:r>
              <a:rPr lang="en-AU" sz="3200" b="1" dirty="0">
                <a:solidFill>
                  <a:srgbClr val="3392E7"/>
                </a:solidFill>
              </a:rPr>
              <a:t> </a:t>
            </a:r>
            <a:endParaRPr lang="en-US" sz="3200" b="1" i="1" dirty="0">
              <a:solidFill>
                <a:srgbClr val="3392E7"/>
              </a:solidFill>
            </a:endParaRPr>
          </a:p>
        </p:txBody>
      </p:sp>
    </p:spTree>
    <p:extLst>
      <p:ext uri="{BB962C8B-B14F-4D97-AF65-F5344CB8AC3E}">
        <p14:creationId xmlns:p14="http://schemas.microsoft.com/office/powerpoint/2010/main" val="2851691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9A60C-ADE5-BCC1-FFB8-5349BD0772A3}"/>
              </a:ext>
            </a:extLst>
          </p:cNvPr>
          <p:cNvSpPr txBox="1"/>
          <p:nvPr/>
        </p:nvSpPr>
        <p:spPr>
          <a:xfrm>
            <a:off x="641157" y="378092"/>
            <a:ext cx="7429791" cy="642484"/>
          </a:xfrm>
          <a:prstGeom prst="rect">
            <a:avLst/>
          </a:prstGeom>
          <a:noFill/>
        </p:spPr>
        <p:txBody>
          <a:bodyPr wrap="none" rtlCol="0">
            <a:spAutoFit/>
          </a:bodyPr>
          <a:lstStyle/>
          <a:p>
            <a:r>
              <a:rPr lang="en-AU" sz="3575" b="1" dirty="0">
                <a:solidFill>
                  <a:schemeClr val="accent1">
                    <a:lumMod val="50000"/>
                  </a:schemeClr>
                </a:solidFill>
              </a:rPr>
              <a:t>Challenge #1 – a plethora of platforms</a:t>
            </a:r>
          </a:p>
        </p:txBody>
      </p:sp>
      <p:sp>
        <p:nvSpPr>
          <p:cNvPr id="4121" name="TextBox 4120">
            <a:extLst>
              <a:ext uri="{FF2B5EF4-FFF2-40B4-BE49-F238E27FC236}">
                <a16:creationId xmlns:a16="http://schemas.microsoft.com/office/drawing/2014/main" id="{408C2402-8103-B654-E2C1-DA451FDFEE39}"/>
              </a:ext>
            </a:extLst>
          </p:cNvPr>
          <p:cNvSpPr txBox="1"/>
          <p:nvPr/>
        </p:nvSpPr>
        <p:spPr>
          <a:xfrm>
            <a:off x="641157" y="1855187"/>
            <a:ext cx="10168357" cy="1815882"/>
          </a:xfrm>
          <a:prstGeom prst="rect">
            <a:avLst/>
          </a:prstGeom>
          <a:noFill/>
        </p:spPr>
        <p:txBody>
          <a:bodyPr wrap="square" rtlCol="0">
            <a:spAutoFit/>
          </a:bodyPr>
          <a:lstStyle/>
          <a:p>
            <a:r>
              <a:rPr lang="en-AU" sz="2800" dirty="0"/>
              <a:t>Depending on your value chain partners to choose the same traceability &amp; transparency platform as you is like saying “I can trade with anyone so long as they have an account at my bank”.  It cannot work at scale.</a:t>
            </a:r>
            <a:endParaRPr lang="en-AU" sz="2000" dirty="0"/>
          </a:p>
        </p:txBody>
      </p:sp>
    </p:spTree>
    <p:extLst>
      <p:ext uri="{BB962C8B-B14F-4D97-AF65-F5344CB8AC3E}">
        <p14:creationId xmlns:p14="http://schemas.microsoft.com/office/powerpoint/2010/main" val="317308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B07AC-286C-0595-9E93-86F1F557F2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10AC72-4151-DFAF-BD06-FEEB185BA005}"/>
              </a:ext>
            </a:extLst>
          </p:cNvPr>
          <p:cNvSpPr txBox="1"/>
          <p:nvPr/>
        </p:nvSpPr>
        <p:spPr>
          <a:xfrm>
            <a:off x="641157" y="378092"/>
            <a:ext cx="10858229" cy="642484"/>
          </a:xfrm>
          <a:prstGeom prst="rect">
            <a:avLst/>
          </a:prstGeom>
          <a:noFill/>
        </p:spPr>
        <p:txBody>
          <a:bodyPr wrap="none" rtlCol="0">
            <a:spAutoFit/>
          </a:bodyPr>
          <a:lstStyle/>
          <a:p>
            <a:r>
              <a:rPr lang="en-AU" sz="3575" b="1" dirty="0">
                <a:solidFill>
                  <a:schemeClr val="accent1">
                    <a:lumMod val="50000"/>
                  </a:schemeClr>
                </a:solidFill>
              </a:rPr>
              <a:t>#1 – UNTP is an </a:t>
            </a:r>
            <a:r>
              <a:rPr lang="en-AU" sz="3575" b="1" u="sng" dirty="0">
                <a:solidFill>
                  <a:schemeClr val="accent1">
                    <a:lumMod val="50000"/>
                  </a:schemeClr>
                </a:solidFill>
              </a:rPr>
              <a:t>interoperability protocol</a:t>
            </a:r>
            <a:r>
              <a:rPr lang="en-AU" sz="3575" b="1" dirty="0">
                <a:solidFill>
                  <a:schemeClr val="accent1">
                    <a:lumMod val="50000"/>
                  </a:schemeClr>
                </a:solidFill>
              </a:rPr>
              <a:t>, not a platform</a:t>
            </a:r>
          </a:p>
        </p:txBody>
      </p:sp>
      <p:grpSp>
        <p:nvGrpSpPr>
          <p:cNvPr id="48" name="Group 47">
            <a:extLst>
              <a:ext uri="{FF2B5EF4-FFF2-40B4-BE49-F238E27FC236}">
                <a16:creationId xmlns:a16="http://schemas.microsoft.com/office/drawing/2014/main" id="{0D35FEEE-71DD-5AB2-DFF9-A0AF5DF7C038}"/>
              </a:ext>
            </a:extLst>
          </p:cNvPr>
          <p:cNvGrpSpPr/>
          <p:nvPr/>
        </p:nvGrpSpPr>
        <p:grpSpPr>
          <a:xfrm>
            <a:off x="548035" y="1666437"/>
            <a:ext cx="7162450" cy="4580507"/>
            <a:chOff x="714177" y="1107583"/>
            <a:chExt cx="8654473" cy="5708409"/>
          </a:xfrm>
        </p:grpSpPr>
        <p:pic>
          <p:nvPicPr>
            <p:cNvPr id="4098" name="Picture 2" descr="World Map Icon - Free PNG &amp; SVG 418362 - Noun Project">
              <a:extLst>
                <a:ext uri="{FF2B5EF4-FFF2-40B4-BE49-F238E27FC236}">
                  <a16:creationId xmlns:a16="http://schemas.microsoft.com/office/drawing/2014/main" id="{4ECAC3FC-562B-E630-A001-D41AC79B5D2F}"/>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16722" b="17319"/>
            <a:stretch/>
          </p:blipFill>
          <p:spPr bwMode="auto">
            <a:xfrm>
              <a:off x="714177" y="1107583"/>
              <a:ext cx="8654473" cy="5708409"/>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03E07128-1186-7E9F-404F-4369AC78ECD8}"/>
                </a:ext>
              </a:extLst>
            </p:cNvPr>
            <p:cNvGrpSpPr/>
            <p:nvPr/>
          </p:nvGrpSpPr>
          <p:grpSpPr>
            <a:xfrm>
              <a:off x="1110860" y="2328131"/>
              <a:ext cx="7629003" cy="3500875"/>
              <a:chOff x="2110741" y="2202872"/>
              <a:chExt cx="7629003" cy="3500875"/>
            </a:xfrm>
          </p:grpSpPr>
          <p:sp>
            <p:nvSpPr>
              <p:cNvPr id="28" name="Oval 27">
                <a:extLst>
                  <a:ext uri="{FF2B5EF4-FFF2-40B4-BE49-F238E27FC236}">
                    <a16:creationId xmlns:a16="http://schemas.microsoft.com/office/drawing/2014/main" id="{5B944576-9274-C1E2-F93D-E9A924D8FA7E}"/>
                  </a:ext>
                </a:extLst>
              </p:cNvPr>
              <p:cNvSpPr/>
              <p:nvPr/>
            </p:nvSpPr>
            <p:spPr>
              <a:xfrm>
                <a:off x="2202873" y="2313709"/>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FA3F63-313F-F6B3-9687-5AF26B06952A}"/>
                  </a:ext>
                </a:extLst>
              </p:cNvPr>
              <p:cNvSpPr/>
              <p:nvPr/>
            </p:nvSpPr>
            <p:spPr>
              <a:xfrm>
                <a:off x="2994605" y="2826325"/>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18CBADB-9549-1643-C3BA-C9A8696F9B0D}"/>
                  </a:ext>
                </a:extLst>
              </p:cNvPr>
              <p:cNvSpPr/>
              <p:nvPr/>
            </p:nvSpPr>
            <p:spPr>
              <a:xfrm>
                <a:off x="3227763" y="4045528"/>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F1ADFA4D-ADD9-EF0E-C2DA-C07336A3D090}"/>
                  </a:ext>
                </a:extLst>
              </p:cNvPr>
              <p:cNvSpPr/>
              <p:nvPr/>
            </p:nvSpPr>
            <p:spPr>
              <a:xfrm>
                <a:off x="3853025" y="4987637"/>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B0B37888-D2A5-8A2F-9646-3D96ED4C4BDF}"/>
                  </a:ext>
                </a:extLst>
              </p:cNvPr>
              <p:cNvSpPr/>
              <p:nvPr/>
            </p:nvSpPr>
            <p:spPr>
              <a:xfrm>
                <a:off x="5125144" y="2424545"/>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5769BCE6-276F-5BE5-CF04-E62F47DEBD74}"/>
                  </a:ext>
                </a:extLst>
              </p:cNvPr>
              <p:cNvSpPr/>
              <p:nvPr/>
            </p:nvSpPr>
            <p:spPr>
              <a:xfrm>
                <a:off x="8573886" y="3207326"/>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Oval 33">
                <a:extLst>
                  <a:ext uri="{FF2B5EF4-FFF2-40B4-BE49-F238E27FC236}">
                    <a16:creationId xmlns:a16="http://schemas.microsoft.com/office/drawing/2014/main" id="{7B891650-A7D2-B0FC-5272-50FA16BE168A}"/>
                  </a:ext>
                </a:extLst>
              </p:cNvPr>
              <p:cNvSpPr/>
              <p:nvPr/>
            </p:nvSpPr>
            <p:spPr>
              <a:xfrm>
                <a:off x="9303327" y="2937164"/>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E051B420-65BB-DEFD-4024-178A2EC1C0B1}"/>
                  </a:ext>
                </a:extLst>
              </p:cNvPr>
              <p:cNvSpPr/>
              <p:nvPr/>
            </p:nvSpPr>
            <p:spPr>
              <a:xfrm>
                <a:off x="8784016" y="4465928"/>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69CC5DB6-3380-A411-6666-D4EDCD67E453}"/>
                  </a:ext>
                </a:extLst>
              </p:cNvPr>
              <p:cNvSpPr/>
              <p:nvPr/>
            </p:nvSpPr>
            <p:spPr>
              <a:xfrm>
                <a:off x="9448799" y="5482074"/>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91D36935-D54A-A795-8D1E-06F03FBC8A1D}"/>
                  </a:ext>
                </a:extLst>
              </p:cNvPr>
              <p:cNvSpPr/>
              <p:nvPr/>
            </p:nvSpPr>
            <p:spPr>
              <a:xfrm>
                <a:off x="5938980" y="5320147"/>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F86CF71-2169-4233-E0ED-BBD2F00DF591}"/>
                  </a:ext>
                </a:extLst>
              </p:cNvPr>
              <p:cNvSpPr/>
              <p:nvPr/>
            </p:nvSpPr>
            <p:spPr>
              <a:xfrm>
                <a:off x="2256213" y="3318163"/>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E4B8DE1E-66AF-FF14-69B0-4057D5A0E920}"/>
                  </a:ext>
                </a:extLst>
              </p:cNvPr>
              <p:cNvSpPr/>
              <p:nvPr/>
            </p:nvSpPr>
            <p:spPr>
              <a:xfrm>
                <a:off x="5987870" y="3361996"/>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67374EBD-19DE-3F46-1130-469E62081AA1}"/>
                  </a:ext>
                </a:extLst>
              </p:cNvPr>
              <p:cNvSpPr/>
              <p:nvPr/>
            </p:nvSpPr>
            <p:spPr>
              <a:xfrm>
                <a:off x="7641414" y="3614856"/>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4E4D6F0E-BB64-CD83-196E-B5AC6B136C1B}"/>
                  </a:ext>
                </a:extLst>
              </p:cNvPr>
              <p:cNvSpPr/>
              <p:nvPr/>
            </p:nvSpPr>
            <p:spPr>
              <a:xfrm>
                <a:off x="8347599" y="3763943"/>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45F19210-DC69-7CB3-57BA-D00361094776}"/>
                  </a:ext>
                </a:extLst>
              </p:cNvPr>
              <p:cNvSpPr/>
              <p:nvPr/>
            </p:nvSpPr>
            <p:spPr>
              <a:xfrm>
                <a:off x="6736371" y="2202872"/>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E372EC0-A888-5B60-6B84-51571D51382F}"/>
                  </a:ext>
                </a:extLst>
              </p:cNvPr>
              <p:cNvSpPr/>
              <p:nvPr/>
            </p:nvSpPr>
            <p:spPr>
              <a:xfrm>
                <a:off x="5975339" y="2535381"/>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6D8F5E8F-7C5E-14DA-29F2-DA1BCF475D24}"/>
                  </a:ext>
                </a:extLst>
              </p:cNvPr>
              <p:cNvSpPr/>
              <p:nvPr/>
            </p:nvSpPr>
            <p:spPr>
              <a:xfrm>
                <a:off x="5416089" y="2757054"/>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032F4FB0-156A-A9EE-4149-B7127081DF24}"/>
                  </a:ext>
                </a:extLst>
              </p:cNvPr>
              <p:cNvSpPr/>
              <p:nvPr/>
            </p:nvSpPr>
            <p:spPr>
              <a:xfrm>
                <a:off x="6590898" y="2937163"/>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F15C4718-CDF2-5BAA-6C9A-7812EBEDA2DB}"/>
                  </a:ext>
                </a:extLst>
              </p:cNvPr>
              <p:cNvSpPr/>
              <p:nvPr/>
            </p:nvSpPr>
            <p:spPr>
              <a:xfrm>
                <a:off x="8783350" y="2881079"/>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83D835AE-C950-03FC-1209-77DB6FFCFA3C}"/>
                  </a:ext>
                </a:extLst>
              </p:cNvPr>
              <p:cNvSpPr/>
              <p:nvPr/>
            </p:nvSpPr>
            <p:spPr>
              <a:xfrm>
                <a:off x="8821748" y="5185205"/>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DEDBEA99-DFAC-231F-9F10-B3CC9D046E0F}"/>
                  </a:ext>
                </a:extLst>
              </p:cNvPr>
              <p:cNvSpPr/>
              <p:nvPr/>
            </p:nvSpPr>
            <p:spPr>
              <a:xfrm>
                <a:off x="7312091" y="2937162"/>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F07BD39-ECDD-ADEE-26C4-40BF1B92BC9B}"/>
                  </a:ext>
                </a:extLst>
              </p:cNvPr>
              <p:cNvSpPr/>
              <p:nvPr/>
            </p:nvSpPr>
            <p:spPr>
              <a:xfrm>
                <a:off x="2110741" y="2784868"/>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A3B22460-C94B-9E6D-D139-43E090F0DE55}"/>
                  </a:ext>
                </a:extLst>
              </p:cNvPr>
              <p:cNvSpPr/>
              <p:nvPr/>
            </p:nvSpPr>
            <p:spPr>
              <a:xfrm>
                <a:off x="3461654" y="2421645"/>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5A3720CF-04BF-C617-55F0-2234F3286A72}"/>
                  </a:ext>
                </a:extLst>
              </p:cNvPr>
              <p:cNvSpPr/>
              <p:nvPr/>
            </p:nvSpPr>
            <p:spPr>
              <a:xfrm>
                <a:off x="3312787" y="5209310"/>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BFDD387B-6EB1-C0D8-9AEB-F52428606D28}"/>
                  </a:ext>
                </a:extLst>
              </p:cNvPr>
              <p:cNvSpPr/>
              <p:nvPr/>
            </p:nvSpPr>
            <p:spPr>
              <a:xfrm>
                <a:off x="5419359" y="3936270"/>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1BDE7B30-9175-B28A-6E16-42FB44B09E3C}"/>
                  </a:ext>
                </a:extLst>
              </p:cNvPr>
              <p:cNvSpPr/>
              <p:nvPr/>
            </p:nvSpPr>
            <p:spPr>
              <a:xfrm>
                <a:off x="5938979" y="4465928"/>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282E1ABD-E46A-94E3-A9CB-B76946E3969F}"/>
                  </a:ext>
                </a:extLst>
              </p:cNvPr>
              <p:cNvSpPr/>
              <p:nvPr/>
            </p:nvSpPr>
            <p:spPr>
              <a:xfrm>
                <a:off x="7300271" y="3495058"/>
                <a:ext cx="290945" cy="2216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18" name="Group 4117">
              <a:extLst>
                <a:ext uri="{FF2B5EF4-FFF2-40B4-BE49-F238E27FC236}">
                  <a16:creationId xmlns:a16="http://schemas.microsoft.com/office/drawing/2014/main" id="{FF065334-7609-E17C-2CA0-A5E7046BA1E4}"/>
                </a:ext>
              </a:extLst>
            </p:cNvPr>
            <p:cNvGrpSpPr/>
            <p:nvPr/>
          </p:nvGrpSpPr>
          <p:grpSpPr>
            <a:xfrm>
              <a:off x="2441017" y="2891107"/>
              <a:ext cx="5551198" cy="2414207"/>
              <a:chOff x="3027539" y="2715743"/>
              <a:chExt cx="5551198" cy="2414207"/>
            </a:xfrm>
          </p:grpSpPr>
          <p:sp>
            <p:nvSpPr>
              <p:cNvPr id="63" name="Freeform 62">
                <a:extLst>
                  <a:ext uri="{FF2B5EF4-FFF2-40B4-BE49-F238E27FC236}">
                    <a16:creationId xmlns:a16="http://schemas.microsoft.com/office/drawing/2014/main" id="{B4C83909-03DA-331D-F7B9-E0D0A8645368}"/>
                  </a:ext>
                </a:extLst>
              </p:cNvPr>
              <p:cNvSpPr/>
              <p:nvPr/>
            </p:nvSpPr>
            <p:spPr>
              <a:xfrm rot="4558483">
                <a:off x="5727855" y="2405927"/>
                <a:ext cx="364273" cy="4468343"/>
              </a:xfrm>
              <a:custGeom>
                <a:avLst/>
                <a:gdLst>
                  <a:gd name="connsiteX0" fmla="*/ 87682 w 364273"/>
                  <a:gd name="connsiteY0" fmla="*/ 2317315 h 2317315"/>
                  <a:gd name="connsiteX1" fmla="*/ 363255 w 364273"/>
                  <a:gd name="connsiteY1" fmla="*/ 1139868 h 2317315"/>
                  <a:gd name="connsiteX2" fmla="*/ 0 w 364273"/>
                  <a:gd name="connsiteY2" fmla="*/ 0 h 2317315"/>
                </a:gdLst>
                <a:ahLst/>
                <a:cxnLst>
                  <a:cxn ang="0">
                    <a:pos x="connsiteX0" y="connsiteY0"/>
                  </a:cxn>
                  <a:cxn ang="0">
                    <a:pos x="connsiteX1" y="connsiteY1"/>
                  </a:cxn>
                  <a:cxn ang="0">
                    <a:pos x="connsiteX2" y="connsiteY2"/>
                  </a:cxn>
                </a:cxnLst>
                <a:rect l="l" t="t" r="r" b="b"/>
                <a:pathLst>
                  <a:path w="364273" h="2317315">
                    <a:moveTo>
                      <a:pt x="87682" y="2317315"/>
                    </a:moveTo>
                    <a:cubicBezTo>
                      <a:pt x="232775" y="1921701"/>
                      <a:pt x="377869" y="1526087"/>
                      <a:pt x="363255" y="1139868"/>
                    </a:cubicBezTo>
                    <a:cubicBezTo>
                      <a:pt x="348641" y="753649"/>
                      <a:pt x="174320" y="376824"/>
                      <a:pt x="0" y="0"/>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10" name="Picture 14" descr="Bale Icons - Free SVG &amp; PNG Bale Images - Noun Project">
                <a:extLst>
                  <a:ext uri="{FF2B5EF4-FFF2-40B4-BE49-F238E27FC236}">
                    <a16:creationId xmlns:a16="http://schemas.microsoft.com/office/drawing/2014/main" id="{04450C4D-9D86-0E63-B851-88D43298F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539" y="4453018"/>
                <a:ext cx="676932" cy="676932"/>
              </a:xfrm>
              <a:prstGeom prst="rect">
                <a:avLst/>
              </a:prstGeom>
              <a:noFill/>
              <a:extLst>
                <a:ext uri="{909E8E84-426E-40DD-AFC4-6F175D3DCCD1}">
                  <a14:hiddenFill xmlns:a14="http://schemas.microsoft.com/office/drawing/2010/main">
                    <a:solidFill>
                      <a:srgbClr val="FFFFFF"/>
                    </a:solidFill>
                  </a14:hiddenFill>
                </a:ext>
              </a:extLst>
            </p:spPr>
          </p:pic>
          <p:sp>
            <p:nvSpPr>
              <p:cNvPr id="4105" name="Freeform 4104">
                <a:extLst>
                  <a:ext uri="{FF2B5EF4-FFF2-40B4-BE49-F238E27FC236}">
                    <a16:creationId xmlns:a16="http://schemas.microsoft.com/office/drawing/2014/main" id="{AA62E48D-2EE4-2C53-25E7-320E83DFAB10}"/>
                  </a:ext>
                </a:extLst>
              </p:cNvPr>
              <p:cNvSpPr/>
              <p:nvPr/>
            </p:nvSpPr>
            <p:spPr>
              <a:xfrm rot="17169373">
                <a:off x="7421236" y="2926570"/>
                <a:ext cx="287834" cy="1001624"/>
              </a:xfrm>
              <a:custGeom>
                <a:avLst/>
                <a:gdLst>
                  <a:gd name="connsiteX0" fmla="*/ 87682 w 364273"/>
                  <a:gd name="connsiteY0" fmla="*/ 2317315 h 2317315"/>
                  <a:gd name="connsiteX1" fmla="*/ 363255 w 364273"/>
                  <a:gd name="connsiteY1" fmla="*/ 1139868 h 2317315"/>
                  <a:gd name="connsiteX2" fmla="*/ 0 w 364273"/>
                  <a:gd name="connsiteY2" fmla="*/ 0 h 2317315"/>
                </a:gdLst>
                <a:ahLst/>
                <a:cxnLst>
                  <a:cxn ang="0">
                    <a:pos x="connsiteX0" y="connsiteY0"/>
                  </a:cxn>
                  <a:cxn ang="0">
                    <a:pos x="connsiteX1" y="connsiteY1"/>
                  </a:cxn>
                  <a:cxn ang="0">
                    <a:pos x="connsiteX2" y="connsiteY2"/>
                  </a:cxn>
                </a:cxnLst>
                <a:rect l="l" t="t" r="r" b="b"/>
                <a:pathLst>
                  <a:path w="364273" h="2317315">
                    <a:moveTo>
                      <a:pt x="87682" y="2317315"/>
                    </a:moveTo>
                    <a:cubicBezTo>
                      <a:pt x="232775" y="1921701"/>
                      <a:pt x="377869" y="1526087"/>
                      <a:pt x="363255" y="1139868"/>
                    </a:cubicBezTo>
                    <a:cubicBezTo>
                      <a:pt x="348641" y="753649"/>
                      <a:pt x="174320" y="376824"/>
                      <a:pt x="0" y="0"/>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7" name="Picture 16" descr="Fabric Icon - Free PNG &amp; SVG 168232 - Noun Project">
                <a:extLst>
                  <a:ext uri="{FF2B5EF4-FFF2-40B4-BE49-F238E27FC236}">
                    <a16:creationId xmlns:a16="http://schemas.microsoft.com/office/drawing/2014/main" id="{E95FBD08-0203-9911-63F1-264256D69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7964" y="3506417"/>
                <a:ext cx="508236" cy="50823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Bobbin Icons - Free SVG &amp; PNG Bobbin Images - Noun Project">
                <a:extLst>
                  <a:ext uri="{FF2B5EF4-FFF2-40B4-BE49-F238E27FC236}">
                    <a16:creationId xmlns:a16="http://schemas.microsoft.com/office/drawing/2014/main" id="{71300AD2-8EAE-A026-1F59-8B9F1C1A4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1062" y="3367231"/>
                <a:ext cx="467675" cy="46767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T-shirt - Free fashion icons">
                <a:extLst>
                  <a:ext uri="{FF2B5EF4-FFF2-40B4-BE49-F238E27FC236}">
                    <a16:creationId xmlns:a16="http://schemas.microsoft.com/office/drawing/2014/main" id="{9E0F790E-8357-82D2-6A5A-44F3B1357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585276" y="2715743"/>
                <a:ext cx="404660" cy="404660"/>
              </a:xfrm>
              <a:prstGeom prst="rect">
                <a:avLst/>
              </a:prstGeom>
              <a:noFill/>
              <a:extLst>
                <a:ext uri="{909E8E84-426E-40DD-AFC4-6F175D3DCCD1}">
                  <a14:hiddenFill xmlns:a14="http://schemas.microsoft.com/office/drawing/2010/main">
                    <a:solidFill>
                      <a:srgbClr val="FFFFFF"/>
                    </a:solidFill>
                  </a14:hiddenFill>
                </a:ext>
              </a:extLst>
            </p:spPr>
          </p:pic>
          <p:sp>
            <p:nvSpPr>
              <p:cNvPr id="4109" name="Freeform 4108">
                <a:extLst>
                  <a:ext uri="{FF2B5EF4-FFF2-40B4-BE49-F238E27FC236}">
                    <a16:creationId xmlns:a16="http://schemas.microsoft.com/office/drawing/2014/main" id="{BEEE713F-DDDA-A220-C093-6C3C69D003C0}"/>
                  </a:ext>
                </a:extLst>
              </p:cNvPr>
              <p:cNvSpPr/>
              <p:nvPr/>
            </p:nvSpPr>
            <p:spPr>
              <a:xfrm rot="17610893">
                <a:off x="6066970" y="2250694"/>
                <a:ext cx="114820" cy="1786022"/>
              </a:xfrm>
              <a:custGeom>
                <a:avLst/>
                <a:gdLst>
                  <a:gd name="connsiteX0" fmla="*/ 87682 w 364273"/>
                  <a:gd name="connsiteY0" fmla="*/ 2317315 h 2317315"/>
                  <a:gd name="connsiteX1" fmla="*/ 363255 w 364273"/>
                  <a:gd name="connsiteY1" fmla="*/ 1139868 h 2317315"/>
                  <a:gd name="connsiteX2" fmla="*/ 0 w 364273"/>
                  <a:gd name="connsiteY2" fmla="*/ 0 h 2317315"/>
                </a:gdLst>
                <a:ahLst/>
                <a:cxnLst>
                  <a:cxn ang="0">
                    <a:pos x="connsiteX0" y="connsiteY0"/>
                  </a:cxn>
                  <a:cxn ang="0">
                    <a:pos x="connsiteX1" y="connsiteY1"/>
                  </a:cxn>
                  <a:cxn ang="0">
                    <a:pos x="connsiteX2" y="connsiteY2"/>
                  </a:cxn>
                </a:cxnLst>
                <a:rect l="l" t="t" r="r" b="b"/>
                <a:pathLst>
                  <a:path w="364273" h="2317315">
                    <a:moveTo>
                      <a:pt x="87682" y="2317315"/>
                    </a:moveTo>
                    <a:cubicBezTo>
                      <a:pt x="232775" y="1921701"/>
                      <a:pt x="377869" y="1526087"/>
                      <a:pt x="363255" y="1139868"/>
                    </a:cubicBezTo>
                    <a:cubicBezTo>
                      <a:pt x="348641" y="753649"/>
                      <a:pt x="174320" y="376824"/>
                      <a:pt x="0" y="0"/>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1" name="TextBox 4110">
                <a:extLst>
                  <a:ext uri="{FF2B5EF4-FFF2-40B4-BE49-F238E27FC236}">
                    <a16:creationId xmlns:a16="http://schemas.microsoft.com/office/drawing/2014/main" id="{E117CFF0-8D20-F7BD-A8F8-52A1E9A5EF4E}"/>
                  </a:ext>
                </a:extLst>
              </p:cNvPr>
              <p:cNvSpPr txBox="1"/>
              <p:nvPr/>
            </p:nvSpPr>
            <p:spPr>
              <a:xfrm>
                <a:off x="4212380" y="4709814"/>
                <a:ext cx="727892" cy="338554"/>
              </a:xfrm>
              <a:prstGeom prst="rect">
                <a:avLst/>
              </a:prstGeom>
              <a:noFill/>
            </p:spPr>
            <p:txBody>
              <a:bodyPr wrap="none" rtlCol="0">
                <a:spAutoFit/>
              </a:bodyPr>
              <a:lstStyle/>
              <a:p>
                <a:r>
                  <a:rPr lang="en-AU" sz="1600" dirty="0"/>
                  <a:t>cotton</a:t>
                </a:r>
              </a:p>
            </p:txBody>
          </p:sp>
          <p:sp>
            <p:nvSpPr>
              <p:cNvPr id="4113" name="TextBox 4112">
                <a:extLst>
                  <a:ext uri="{FF2B5EF4-FFF2-40B4-BE49-F238E27FC236}">
                    <a16:creationId xmlns:a16="http://schemas.microsoft.com/office/drawing/2014/main" id="{4F068D6A-BAC7-0144-A67C-9711DB6D78E5}"/>
                  </a:ext>
                </a:extLst>
              </p:cNvPr>
              <p:cNvSpPr txBox="1"/>
              <p:nvPr/>
            </p:nvSpPr>
            <p:spPr>
              <a:xfrm>
                <a:off x="7363890" y="2830974"/>
                <a:ext cx="551882" cy="338554"/>
              </a:xfrm>
              <a:prstGeom prst="rect">
                <a:avLst/>
              </a:prstGeom>
              <a:noFill/>
            </p:spPr>
            <p:txBody>
              <a:bodyPr wrap="none" rtlCol="0">
                <a:spAutoFit/>
              </a:bodyPr>
              <a:lstStyle/>
              <a:p>
                <a:r>
                  <a:rPr lang="en-AU" sz="1600" dirty="0"/>
                  <a:t>yarn</a:t>
                </a:r>
              </a:p>
            </p:txBody>
          </p:sp>
          <p:sp>
            <p:nvSpPr>
              <p:cNvPr id="4115" name="TextBox 4114">
                <a:extLst>
                  <a:ext uri="{FF2B5EF4-FFF2-40B4-BE49-F238E27FC236}">
                    <a16:creationId xmlns:a16="http://schemas.microsoft.com/office/drawing/2014/main" id="{FEFA075C-DDAB-0D05-FCC2-27FB0DFC90C9}"/>
                  </a:ext>
                </a:extLst>
              </p:cNvPr>
              <p:cNvSpPr txBox="1"/>
              <p:nvPr/>
            </p:nvSpPr>
            <p:spPr>
              <a:xfrm>
                <a:off x="5892315" y="3169538"/>
                <a:ext cx="653512" cy="338554"/>
              </a:xfrm>
              <a:prstGeom prst="rect">
                <a:avLst/>
              </a:prstGeom>
              <a:noFill/>
            </p:spPr>
            <p:txBody>
              <a:bodyPr wrap="none" rtlCol="0">
                <a:spAutoFit/>
              </a:bodyPr>
              <a:lstStyle/>
              <a:p>
                <a:r>
                  <a:rPr lang="en-AU" sz="1600" dirty="0"/>
                  <a:t>fabric</a:t>
                </a:r>
              </a:p>
            </p:txBody>
          </p:sp>
          <p:sp>
            <p:nvSpPr>
              <p:cNvPr id="4117" name="TextBox 4116">
                <a:extLst>
                  <a:ext uri="{FF2B5EF4-FFF2-40B4-BE49-F238E27FC236}">
                    <a16:creationId xmlns:a16="http://schemas.microsoft.com/office/drawing/2014/main" id="{16A5107D-433F-B1B3-BEAB-5A1186A9C488}"/>
                  </a:ext>
                </a:extLst>
              </p:cNvPr>
              <p:cNvSpPr txBox="1"/>
              <p:nvPr/>
            </p:nvSpPr>
            <p:spPr>
              <a:xfrm>
                <a:off x="4102307" y="2805151"/>
                <a:ext cx="559769" cy="338554"/>
              </a:xfrm>
              <a:prstGeom prst="rect">
                <a:avLst/>
              </a:prstGeom>
              <a:noFill/>
            </p:spPr>
            <p:txBody>
              <a:bodyPr wrap="none" rtlCol="0">
                <a:spAutoFit/>
              </a:bodyPr>
              <a:lstStyle/>
              <a:p>
                <a:r>
                  <a:rPr lang="en-AU" sz="1600" dirty="0"/>
                  <a:t>shirt</a:t>
                </a:r>
              </a:p>
            </p:txBody>
          </p:sp>
        </p:grpSp>
      </p:grpSp>
      <p:sp>
        <p:nvSpPr>
          <p:cNvPr id="4121" name="TextBox 4120">
            <a:extLst>
              <a:ext uri="{FF2B5EF4-FFF2-40B4-BE49-F238E27FC236}">
                <a16:creationId xmlns:a16="http://schemas.microsoft.com/office/drawing/2014/main" id="{A6300FE3-EF37-8033-3C86-247D8C4E2203}"/>
              </a:ext>
            </a:extLst>
          </p:cNvPr>
          <p:cNvSpPr txBox="1"/>
          <p:nvPr/>
        </p:nvSpPr>
        <p:spPr>
          <a:xfrm>
            <a:off x="615100" y="1071415"/>
            <a:ext cx="10683374" cy="830997"/>
          </a:xfrm>
          <a:prstGeom prst="rect">
            <a:avLst/>
          </a:prstGeom>
          <a:noFill/>
        </p:spPr>
        <p:txBody>
          <a:bodyPr wrap="none" rtlCol="0">
            <a:spAutoFit/>
          </a:bodyPr>
          <a:lstStyle/>
          <a:p>
            <a:r>
              <a:rPr lang="en-AU" sz="2400" dirty="0"/>
              <a:t>Leave data where it is but link it together when needed using decentralised events.</a:t>
            </a:r>
          </a:p>
          <a:p>
            <a:r>
              <a:rPr lang="en-AU" sz="2400" b="1" u="sng" dirty="0"/>
              <a:t>Use any software you like </a:t>
            </a:r>
            <a:r>
              <a:rPr lang="en-AU" sz="2400" dirty="0"/>
              <a:t>– so long as it conforms to UNTP.</a:t>
            </a:r>
            <a:endParaRPr lang="en-AU" dirty="0"/>
          </a:p>
        </p:txBody>
      </p:sp>
      <p:sp>
        <p:nvSpPr>
          <p:cNvPr id="4122" name="TextBox 4121">
            <a:extLst>
              <a:ext uri="{FF2B5EF4-FFF2-40B4-BE49-F238E27FC236}">
                <a16:creationId xmlns:a16="http://schemas.microsoft.com/office/drawing/2014/main" id="{F3EADD6B-2619-A54F-0CB8-1CA495487C03}"/>
              </a:ext>
            </a:extLst>
          </p:cNvPr>
          <p:cNvSpPr txBox="1"/>
          <p:nvPr/>
        </p:nvSpPr>
        <p:spPr>
          <a:xfrm>
            <a:off x="710689" y="5534206"/>
            <a:ext cx="5149758" cy="830997"/>
          </a:xfrm>
          <a:prstGeom prst="rect">
            <a:avLst/>
          </a:prstGeom>
          <a:noFill/>
        </p:spPr>
        <p:txBody>
          <a:bodyPr wrap="square" rtlCol="0">
            <a:spAutoFit/>
          </a:bodyPr>
          <a:lstStyle/>
          <a:p>
            <a:r>
              <a:rPr lang="en-AU" sz="2400" dirty="0"/>
              <a:t>Thousands of platforms, millions of value-chains, billions of transactions </a:t>
            </a:r>
            <a:endParaRPr lang="en-AU" dirty="0"/>
          </a:p>
        </p:txBody>
      </p:sp>
      <p:sp>
        <p:nvSpPr>
          <p:cNvPr id="3" name="TextBox 2">
            <a:extLst>
              <a:ext uri="{FF2B5EF4-FFF2-40B4-BE49-F238E27FC236}">
                <a16:creationId xmlns:a16="http://schemas.microsoft.com/office/drawing/2014/main" id="{BBE7EC2B-04BF-43ED-6183-167E60BD9329}"/>
              </a:ext>
            </a:extLst>
          </p:cNvPr>
          <p:cNvSpPr txBox="1"/>
          <p:nvPr/>
        </p:nvSpPr>
        <p:spPr>
          <a:xfrm>
            <a:off x="10214349" y="1778422"/>
            <a:ext cx="1263476" cy="584775"/>
          </a:xfrm>
          <a:prstGeom prst="rect">
            <a:avLst/>
          </a:prstGeom>
          <a:noFill/>
        </p:spPr>
        <p:txBody>
          <a:bodyPr wrap="square" rtlCol="0">
            <a:spAutoFit/>
          </a:bodyPr>
          <a:lstStyle/>
          <a:p>
            <a:r>
              <a:rPr lang="en-AU" sz="3200" b="1" dirty="0"/>
              <a:t>UNTP</a:t>
            </a:r>
          </a:p>
        </p:txBody>
      </p:sp>
      <p:pic>
        <p:nvPicPr>
          <p:cNvPr id="4" name="Picture 3">
            <a:extLst>
              <a:ext uri="{FF2B5EF4-FFF2-40B4-BE49-F238E27FC236}">
                <a16:creationId xmlns:a16="http://schemas.microsoft.com/office/drawing/2014/main" id="{B9075923-0151-5925-3E2A-D11AED15A77E}"/>
              </a:ext>
            </a:extLst>
          </p:cNvPr>
          <p:cNvPicPr>
            <a:picLocks noChangeAspect="1"/>
          </p:cNvPicPr>
          <p:nvPr/>
        </p:nvPicPr>
        <p:blipFill>
          <a:blip r:embed="rId8"/>
          <a:stretch>
            <a:fillRect/>
          </a:stretch>
        </p:blipFill>
        <p:spPr>
          <a:xfrm>
            <a:off x="8749515" y="1644493"/>
            <a:ext cx="1117563" cy="933723"/>
          </a:xfrm>
          <a:prstGeom prst="rect">
            <a:avLst/>
          </a:prstGeom>
        </p:spPr>
      </p:pic>
      <p:grpSp>
        <p:nvGrpSpPr>
          <p:cNvPr id="4123" name="Group 4122">
            <a:extLst>
              <a:ext uri="{FF2B5EF4-FFF2-40B4-BE49-F238E27FC236}">
                <a16:creationId xmlns:a16="http://schemas.microsoft.com/office/drawing/2014/main" id="{73CA71C0-19DE-3FD3-5993-FCD6DCC4697F}"/>
              </a:ext>
            </a:extLst>
          </p:cNvPr>
          <p:cNvGrpSpPr/>
          <p:nvPr/>
        </p:nvGrpSpPr>
        <p:grpSpPr>
          <a:xfrm>
            <a:off x="8882176" y="2734892"/>
            <a:ext cx="2714231" cy="3656884"/>
            <a:chOff x="9952798" y="3204815"/>
            <a:chExt cx="3409385" cy="4304230"/>
          </a:xfrm>
        </p:grpSpPr>
        <p:sp>
          <p:nvSpPr>
            <p:cNvPr id="6" name="Rounded Rectangle 5">
              <a:extLst>
                <a:ext uri="{FF2B5EF4-FFF2-40B4-BE49-F238E27FC236}">
                  <a16:creationId xmlns:a16="http://schemas.microsoft.com/office/drawing/2014/main" id="{DEEB3F0D-7475-68B3-EC11-97A320D73107}"/>
                </a:ext>
              </a:extLst>
            </p:cNvPr>
            <p:cNvSpPr/>
            <p:nvPr/>
          </p:nvSpPr>
          <p:spPr>
            <a:xfrm>
              <a:off x="9952798" y="3204815"/>
              <a:ext cx="3096418" cy="4037834"/>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ounded Rectangle 6">
              <a:extLst>
                <a:ext uri="{FF2B5EF4-FFF2-40B4-BE49-F238E27FC236}">
                  <a16:creationId xmlns:a16="http://schemas.microsoft.com/office/drawing/2014/main" id="{8ECF55E0-B371-CD70-0819-6FD49A2C9378}"/>
                </a:ext>
              </a:extLst>
            </p:cNvPr>
            <p:cNvSpPr/>
            <p:nvPr/>
          </p:nvSpPr>
          <p:spPr>
            <a:xfrm>
              <a:off x="10699229" y="4509709"/>
              <a:ext cx="196602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Location ID</a:t>
              </a:r>
            </a:p>
          </p:txBody>
        </p:sp>
        <p:sp>
          <p:nvSpPr>
            <p:cNvPr id="10" name="Rounded Rectangle 9">
              <a:extLst>
                <a:ext uri="{FF2B5EF4-FFF2-40B4-BE49-F238E27FC236}">
                  <a16:creationId xmlns:a16="http://schemas.microsoft.com/office/drawing/2014/main" id="{580C99DF-A619-ACB6-4582-7DB31576B384}"/>
                </a:ext>
              </a:extLst>
            </p:cNvPr>
            <p:cNvSpPr/>
            <p:nvPr/>
          </p:nvSpPr>
          <p:spPr>
            <a:xfrm>
              <a:off x="10684606" y="3626339"/>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Product ID</a:t>
              </a:r>
            </a:p>
          </p:txBody>
        </p:sp>
        <p:sp>
          <p:nvSpPr>
            <p:cNvPr id="11" name="Rounded Rectangle 10">
              <a:extLst>
                <a:ext uri="{FF2B5EF4-FFF2-40B4-BE49-F238E27FC236}">
                  <a16:creationId xmlns:a16="http://schemas.microsoft.com/office/drawing/2014/main" id="{893090E5-4EAB-3430-1DCA-8E10D000B7B4}"/>
                </a:ext>
              </a:extLst>
            </p:cNvPr>
            <p:cNvSpPr/>
            <p:nvPr/>
          </p:nvSpPr>
          <p:spPr>
            <a:xfrm>
              <a:off x="10684605" y="4065895"/>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Batch ID</a:t>
              </a:r>
            </a:p>
          </p:txBody>
        </p:sp>
        <p:sp>
          <p:nvSpPr>
            <p:cNvPr id="12" name="TextBox 11">
              <a:extLst>
                <a:ext uri="{FF2B5EF4-FFF2-40B4-BE49-F238E27FC236}">
                  <a16:creationId xmlns:a16="http://schemas.microsoft.com/office/drawing/2014/main" id="{426A5D67-46BF-AF34-29CE-D48CA2394E33}"/>
                </a:ext>
              </a:extLst>
            </p:cNvPr>
            <p:cNvSpPr txBox="1"/>
            <p:nvPr/>
          </p:nvSpPr>
          <p:spPr>
            <a:xfrm>
              <a:off x="10416971" y="3231166"/>
              <a:ext cx="2222211" cy="369332"/>
            </a:xfrm>
            <a:prstGeom prst="rect">
              <a:avLst/>
            </a:prstGeom>
            <a:noFill/>
          </p:spPr>
          <p:txBody>
            <a:bodyPr wrap="none" rtlCol="0">
              <a:spAutoFit/>
            </a:bodyPr>
            <a:lstStyle/>
            <a:p>
              <a:pPr algn="ctr"/>
              <a:r>
                <a:rPr lang="en-AU" b="1" dirty="0">
                  <a:solidFill>
                    <a:schemeClr val="bg1"/>
                  </a:solidFill>
                </a:rPr>
                <a:t>UN Traceability Event</a:t>
              </a:r>
            </a:p>
          </p:txBody>
        </p:sp>
        <p:cxnSp>
          <p:nvCxnSpPr>
            <p:cNvPr id="13" name="Elbow Connector 12">
              <a:extLst>
                <a:ext uri="{FF2B5EF4-FFF2-40B4-BE49-F238E27FC236}">
                  <a16:creationId xmlns:a16="http://schemas.microsoft.com/office/drawing/2014/main" id="{0E7DF3D0-0C49-2BC4-7EC0-DA80CA71537C}"/>
                </a:ext>
              </a:extLst>
            </p:cNvPr>
            <p:cNvCxnSpPr>
              <a:cxnSpLocks/>
              <a:stCxn id="10" idx="1"/>
            </p:cNvCxnSpPr>
            <p:nvPr/>
          </p:nvCxnSpPr>
          <p:spPr>
            <a:xfrm rot="10800000" flipV="1">
              <a:off x="10488055" y="3791113"/>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A35AC49-53B7-530D-C781-B06B1F0E5838}"/>
                </a:ext>
              </a:extLst>
            </p:cNvPr>
            <p:cNvCxnSpPr>
              <a:cxnSpLocks/>
              <a:stCxn id="11" idx="1"/>
            </p:cNvCxnSpPr>
            <p:nvPr/>
          </p:nvCxnSpPr>
          <p:spPr>
            <a:xfrm rot="10800000" flipV="1">
              <a:off x="10488055" y="4230670"/>
              <a:ext cx="196551" cy="82445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DEB6B83-A701-0154-93B6-080BBDDE70C6}"/>
                </a:ext>
              </a:extLst>
            </p:cNvPr>
            <p:cNvCxnSpPr>
              <a:cxnSpLocks/>
              <a:stCxn id="7" idx="1"/>
            </p:cNvCxnSpPr>
            <p:nvPr/>
          </p:nvCxnSpPr>
          <p:spPr>
            <a:xfrm rot="10800000" flipV="1">
              <a:off x="10497697" y="4674483"/>
              <a:ext cx="201533" cy="41221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D7F7701-D333-AE39-254B-E788C77A50A2}"/>
                </a:ext>
              </a:extLst>
            </p:cNvPr>
            <p:cNvCxnSpPr>
              <a:cxnSpLocks/>
              <a:stCxn id="21" idx="1"/>
            </p:cNvCxnSpPr>
            <p:nvPr/>
          </p:nvCxnSpPr>
          <p:spPr>
            <a:xfrm rot="10800000">
              <a:off x="10497697" y="5344589"/>
              <a:ext cx="201532" cy="108618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000B507-8EA7-D92C-0F36-797B0FF73446}"/>
                </a:ext>
              </a:extLst>
            </p:cNvPr>
            <p:cNvCxnSpPr>
              <a:cxnSpLocks/>
              <a:stCxn id="23" idx="1"/>
            </p:cNvCxnSpPr>
            <p:nvPr/>
          </p:nvCxnSpPr>
          <p:spPr>
            <a:xfrm rot="10800000">
              <a:off x="10497697" y="5329343"/>
              <a:ext cx="205915" cy="66187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60764F3E-09D1-0598-25E1-73457319B2B6}"/>
                </a:ext>
              </a:extLst>
            </p:cNvPr>
            <p:cNvSpPr/>
            <p:nvPr/>
          </p:nvSpPr>
          <p:spPr>
            <a:xfrm>
              <a:off x="10699229" y="6265997"/>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Shipping</a:t>
              </a:r>
            </a:p>
          </p:txBody>
        </p:sp>
        <p:sp>
          <p:nvSpPr>
            <p:cNvPr id="23" name="Rounded Rectangle 22">
              <a:extLst>
                <a:ext uri="{FF2B5EF4-FFF2-40B4-BE49-F238E27FC236}">
                  <a16:creationId xmlns:a16="http://schemas.microsoft.com/office/drawing/2014/main" id="{016E0ECE-5892-DAFD-A92D-64C727D19D4F}"/>
                </a:ext>
              </a:extLst>
            </p:cNvPr>
            <p:cNvSpPr/>
            <p:nvPr/>
          </p:nvSpPr>
          <p:spPr>
            <a:xfrm>
              <a:off x="10703611" y="582644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Packaging</a:t>
              </a:r>
            </a:p>
          </p:txBody>
        </p:sp>
        <p:sp>
          <p:nvSpPr>
            <p:cNvPr id="25" name="Rounded Rectangle 24">
              <a:extLst>
                <a:ext uri="{FF2B5EF4-FFF2-40B4-BE49-F238E27FC236}">
                  <a16:creationId xmlns:a16="http://schemas.microsoft.com/office/drawing/2014/main" id="{62E6372E-59C1-C7D9-EE71-58164ED53E4C}"/>
                </a:ext>
              </a:extLst>
            </p:cNvPr>
            <p:cNvSpPr/>
            <p:nvPr/>
          </p:nvSpPr>
          <p:spPr>
            <a:xfrm>
              <a:off x="10351026" y="4991561"/>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Traceability Event</a:t>
              </a:r>
            </a:p>
          </p:txBody>
        </p:sp>
        <p:pic>
          <p:nvPicPr>
            <p:cNvPr id="27" name="Picture 6" descr="Digital Certificate Icon Vector Images (over 8,400)">
              <a:extLst>
                <a:ext uri="{FF2B5EF4-FFF2-40B4-BE49-F238E27FC236}">
                  <a16:creationId xmlns:a16="http://schemas.microsoft.com/office/drawing/2014/main" id="{058A8076-5AEB-9EA5-7F24-9C12D3C95DB3}"/>
                </a:ext>
              </a:extLst>
            </p:cNvPr>
            <p:cNvPicPr>
              <a:picLocks noChangeAspect="1" noChangeArrowheads="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12762055" y="6908398"/>
              <a:ext cx="600128" cy="600647"/>
            </a:xfrm>
            <a:prstGeom prst="ellipse">
              <a:avLst/>
            </a:prstGeom>
            <a:noFill/>
            <a:extLst>
              <a:ext uri="{909E8E84-426E-40DD-AFC4-6F175D3DCCD1}">
                <a14:hiddenFill xmlns:a14="http://schemas.microsoft.com/office/drawing/2010/main">
                  <a:solidFill>
                    <a:srgbClr val="FFFFFF"/>
                  </a:solidFill>
                </a14:hiddenFill>
              </a:ext>
            </a:extLst>
          </p:spPr>
        </p:pic>
        <p:sp>
          <p:nvSpPr>
            <p:cNvPr id="4101" name="Rounded Rectangle 4100">
              <a:extLst>
                <a:ext uri="{FF2B5EF4-FFF2-40B4-BE49-F238E27FC236}">
                  <a16:creationId xmlns:a16="http://schemas.microsoft.com/office/drawing/2014/main" id="{A2BE47D8-1FB0-8704-4EEC-B95C1CE5ADCF}"/>
                </a:ext>
              </a:extLst>
            </p:cNvPr>
            <p:cNvSpPr/>
            <p:nvPr/>
          </p:nvSpPr>
          <p:spPr>
            <a:xfrm>
              <a:off x="10684605" y="540378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Inspection</a:t>
              </a:r>
            </a:p>
          </p:txBody>
        </p:sp>
        <p:sp>
          <p:nvSpPr>
            <p:cNvPr id="4102" name="Rounded Rectangle 4101">
              <a:extLst>
                <a:ext uri="{FF2B5EF4-FFF2-40B4-BE49-F238E27FC236}">
                  <a16:creationId xmlns:a16="http://schemas.microsoft.com/office/drawing/2014/main" id="{BA45BD20-DF9D-2743-6C51-31EA4F885A32}"/>
                </a:ext>
              </a:extLst>
            </p:cNvPr>
            <p:cNvSpPr/>
            <p:nvPr/>
          </p:nvSpPr>
          <p:spPr>
            <a:xfrm>
              <a:off x="10703610" y="6678695"/>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Manufacturing</a:t>
              </a:r>
            </a:p>
          </p:txBody>
        </p:sp>
        <p:cxnSp>
          <p:nvCxnSpPr>
            <p:cNvPr id="4104" name="Elbow Connector 4103">
              <a:extLst>
                <a:ext uri="{FF2B5EF4-FFF2-40B4-BE49-F238E27FC236}">
                  <a16:creationId xmlns:a16="http://schemas.microsoft.com/office/drawing/2014/main" id="{01FB4102-FAAD-38E5-E575-7A05444F26FC}"/>
                </a:ext>
              </a:extLst>
            </p:cNvPr>
            <p:cNvCxnSpPr>
              <a:cxnSpLocks/>
              <a:stCxn id="4101" idx="1"/>
            </p:cNvCxnSpPr>
            <p:nvPr/>
          </p:nvCxnSpPr>
          <p:spPr>
            <a:xfrm rot="10800000">
              <a:off x="10497701" y="5191769"/>
              <a:ext cx="186905" cy="37678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2" name="Elbow Connector 4111">
              <a:extLst>
                <a:ext uri="{FF2B5EF4-FFF2-40B4-BE49-F238E27FC236}">
                  <a16:creationId xmlns:a16="http://schemas.microsoft.com/office/drawing/2014/main" id="{F9FC9CF9-B7A5-AE81-A977-31297FCD0AC0}"/>
                </a:ext>
              </a:extLst>
            </p:cNvPr>
            <p:cNvCxnSpPr>
              <a:cxnSpLocks/>
              <a:stCxn id="4102" idx="1"/>
            </p:cNvCxnSpPr>
            <p:nvPr/>
          </p:nvCxnSpPr>
          <p:spPr>
            <a:xfrm rot="10800000">
              <a:off x="10488056" y="5280707"/>
              <a:ext cx="215555" cy="156276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125" name="Picture 4124">
            <a:extLst>
              <a:ext uri="{FF2B5EF4-FFF2-40B4-BE49-F238E27FC236}">
                <a16:creationId xmlns:a16="http://schemas.microsoft.com/office/drawing/2014/main" id="{065E5FA1-5B90-51F1-AE49-94EDBC1B5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0758" y="3466468"/>
            <a:ext cx="745338" cy="622556"/>
          </a:xfrm>
          <a:prstGeom prst="rect">
            <a:avLst/>
          </a:prstGeom>
          <a:noFill/>
          <a:extLst>
            <a:ext uri="{909E8E84-426E-40DD-AFC4-6F175D3DCCD1}">
              <a14:hiddenFill xmlns:a14="http://schemas.microsoft.com/office/drawing/2010/main">
                <a:solidFill>
                  <a:srgbClr val="FFFFFF"/>
                </a:solidFill>
              </a14:hiddenFill>
            </a:ext>
          </a:extLst>
        </p:spPr>
      </p:pic>
      <p:sp>
        <p:nvSpPr>
          <p:cNvPr id="4126" name="TextBox 4125">
            <a:extLst>
              <a:ext uri="{FF2B5EF4-FFF2-40B4-BE49-F238E27FC236}">
                <a16:creationId xmlns:a16="http://schemas.microsoft.com/office/drawing/2014/main" id="{D0131C18-144C-9645-97B4-F407B213E746}"/>
              </a:ext>
            </a:extLst>
          </p:cNvPr>
          <p:cNvSpPr txBox="1"/>
          <p:nvPr/>
        </p:nvSpPr>
        <p:spPr>
          <a:xfrm>
            <a:off x="7617646" y="4123519"/>
            <a:ext cx="1332407" cy="646331"/>
          </a:xfrm>
          <a:prstGeom prst="rect">
            <a:avLst/>
          </a:prstGeom>
          <a:noFill/>
        </p:spPr>
        <p:txBody>
          <a:bodyPr wrap="square" rtlCol="0">
            <a:spAutoFit/>
          </a:bodyPr>
          <a:lstStyle/>
          <a:p>
            <a:r>
              <a:rPr lang="en-AU" dirty="0"/>
              <a:t>Based on GS1 EPCIS</a:t>
            </a:r>
            <a:endParaRPr lang="en-AU" sz="1400" dirty="0"/>
          </a:p>
        </p:txBody>
      </p:sp>
    </p:spTree>
    <p:extLst>
      <p:ext uri="{BB962C8B-B14F-4D97-AF65-F5344CB8AC3E}">
        <p14:creationId xmlns:p14="http://schemas.microsoft.com/office/powerpoint/2010/main" val="249479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A2C8A-BCAF-1C78-4835-A6145EFF32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D83CD8-F131-0588-D6AD-0155494E5EBA}"/>
              </a:ext>
            </a:extLst>
          </p:cNvPr>
          <p:cNvSpPr txBox="1"/>
          <p:nvPr/>
        </p:nvSpPr>
        <p:spPr>
          <a:xfrm>
            <a:off x="641157" y="378092"/>
            <a:ext cx="6796476" cy="642484"/>
          </a:xfrm>
          <a:prstGeom prst="rect">
            <a:avLst/>
          </a:prstGeom>
          <a:noFill/>
        </p:spPr>
        <p:txBody>
          <a:bodyPr wrap="none" rtlCol="0">
            <a:spAutoFit/>
          </a:bodyPr>
          <a:lstStyle/>
          <a:p>
            <a:r>
              <a:rPr lang="en-AU" sz="3575" b="1" dirty="0">
                <a:solidFill>
                  <a:schemeClr val="accent1">
                    <a:lumMod val="50000"/>
                  </a:schemeClr>
                </a:solidFill>
              </a:rPr>
              <a:t>Challenge #2 – business incentives</a:t>
            </a:r>
          </a:p>
        </p:txBody>
      </p:sp>
      <p:sp>
        <p:nvSpPr>
          <p:cNvPr id="4121" name="TextBox 4120">
            <a:extLst>
              <a:ext uri="{FF2B5EF4-FFF2-40B4-BE49-F238E27FC236}">
                <a16:creationId xmlns:a16="http://schemas.microsoft.com/office/drawing/2014/main" id="{0A6B0E40-DC8B-BDCA-3E91-741CD3C00E6F}"/>
              </a:ext>
            </a:extLst>
          </p:cNvPr>
          <p:cNvSpPr txBox="1"/>
          <p:nvPr/>
        </p:nvSpPr>
        <p:spPr>
          <a:xfrm>
            <a:off x="641157" y="1855187"/>
            <a:ext cx="10168357" cy="1815882"/>
          </a:xfrm>
          <a:prstGeom prst="rect">
            <a:avLst/>
          </a:prstGeom>
          <a:noFill/>
        </p:spPr>
        <p:txBody>
          <a:bodyPr wrap="square" rtlCol="0">
            <a:spAutoFit/>
          </a:bodyPr>
          <a:lstStyle/>
          <a:p>
            <a:r>
              <a:rPr lang="en-AU" sz="2800" dirty="0"/>
              <a:t>Common industry practice today is to use industry averages for up-stream supply chain sustainability performance.  But this effectively remove all incentives. Why would an upstream supplier improve product sustainability downstream buyers don’t differentiate?</a:t>
            </a:r>
            <a:endParaRPr lang="en-AU" sz="2000" dirty="0"/>
          </a:p>
        </p:txBody>
      </p:sp>
    </p:spTree>
    <p:extLst>
      <p:ext uri="{BB962C8B-B14F-4D97-AF65-F5344CB8AC3E}">
        <p14:creationId xmlns:p14="http://schemas.microsoft.com/office/powerpoint/2010/main" val="401991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F5F6-F9E7-81F3-A42C-66F338A66A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234C8B-3427-976A-14B1-E249463930F5}"/>
              </a:ext>
            </a:extLst>
          </p:cNvPr>
          <p:cNvSpPr txBox="1"/>
          <p:nvPr/>
        </p:nvSpPr>
        <p:spPr>
          <a:xfrm>
            <a:off x="641157" y="378092"/>
            <a:ext cx="11212044" cy="642484"/>
          </a:xfrm>
          <a:prstGeom prst="rect">
            <a:avLst/>
          </a:prstGeom>
          <a:noFill/>
        </p:spPr>
        <p:txBody>
          <a:bodyPr wrap="none" rtlCol="0">
            <a:spAutoFit/>
          </a:bodyPr>
          <a:lstStyle/>
          <a:p>
            <a:r>
              <a:rPr lang="en-AU" sz="3575" b="1" dirty="0">
                <a:solidFill>
                  <a:schemeClr val="accent1">
                    <a:lumMod val="50000"/>
                  </a:schemeClr>
                </a:solidFill>
              </a:rPr>
              <a:t>#2 – The UNTP passport is a bundle of </a:t>
            </a:r>
            <a:r>
              <a:rPr lang="en-AU" sz="3575" b="1" u="sng" dirty="0">
                <a:solidFill>
                  <a:schemeClr val="accent1">
                    <a:lumMod val="50000"/>
                  </a:schemeClr>
                </a:solidFill>
              </a:rPr>
              <a:t>differentiated value</a:t>
            </a:r>
            <a:endParaRPr lang="en-AU" sz="3575" b="1" i="1" u="sng" dirty="0">
              <a:solidFill>
                <a:schemeClr val="accent1">
                  <a:lumMod val="50000"/>
                </a:schemeClr>
              </a:solidFill>
            </a:endParaRPr>
          </a:p>
        </p:txBody>
      </p:sp>
      <p:grpSp>
        <p:nvGrpSpPr>
          <p:cNvPr id="46" name="Group 45">
            <a:extLst>
              <a:ext uri="{FF2B5EF4-FFF2-40B4-BE49-F238E27FC236}">
                <a16:creationId xmlns:a16="http://schemas.microsoft.com/office/drawing/2014/main" id="{EBC75A3A-7417-33F3-6917-D86DC0BA80DC}"/>
              </a:ext>
            </a:extLst>
          </p:cNvPr>
          <p:cNvGrpSpPr/>
          <p:nvPr/>
        </p:nvGrpSpPr>
        <p:grpSpPr>
          <a:xfrm>
            <a:off x="8588160" y="4021969"/>
            <a:ext cx="2797955" cy="2102341"/>
            <a:chOff x="7974719" y="2698467"/>
            <a:chExt cx="2045771" cy="1577641"/>
          </a:xfrm>
        </p:grpSpPr>
        <p:cxnSp>
          <p:nvCxnSpPr>
            <p:cNvPr id="30" name="Straight Connector 29">
              <a:extLst>
                <a:ext uri="{FF2B5EF4-FFF2-40B4-BE49-F238E27FC236}">
                  <a16:creationId xmlns:a16="http://schemas.microsoft.com/office/drawing/2014/main" id="{423C5F9F-D4C1-5DE2-1729-BD7E7BE894AA}"/>
                </a:ext>
              </a:extLst>
            </p:cNvPr>
            <p:cNvCxnSpPr/>
            <p:nvPr/>
          </p:nvCxnSpPr>
          <p:spPr>
            <a:xfrm>
              <a:off x="8310009" y="2698467"/>
              <a:ext cx="0" cy="1291072"/>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0B6F30B-9915-EEE2-6DDF-2E6558832489}"/>
                </a:ext>
              </a:extLst>
            </p:cNvPr>
            <p:cNvCxnSpPr>
              <a:cxnSpLocks/>
            </p:cNvCxnSpPr>
            <p:nvPr/>
          </p:nvCxnSpPr>
          <p:spPr>
            <a:xfrm flipH="1">
              <a:off x="8336670" y="3998953"/>
              <a:ext cx="1683820" cy="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FBB819D-34C1-0692-B48C-2744700B7B93}"/>
                </a:ext>
              </a:extLst>
            </p:cNvPr>
            <p:cNvSpPr txBox="1"/>
            <p:nvPr/>
          </p:nvSpPr>
          <p:spPr>
            <a:xfrm rot="16200000">
              <a:off x="7431963" y="3266591"/>
              <a:ext cx="1355555" cy="270043"/>
            </a:xfrm>
            <a:prstGeom prst="rect">
              <a:avLst/>
            </a:prstGeom>
            <a:noFill/>
          </p:spPr>
          <p:txBody>
            <a:bodyPr wrap="none" rtlCol="0">
              <a:spAutoFit/>
            </a:bodyPr>
            <a:lstStyle/>
            <a:p>
              <a:r>
                <a:rPr lang="en-AU" dirty="0"/>
                <a:t>ESG Performance</a:t>
              </a:r>
            </a:p>
          </p:txBody>
        </p:sp>
        <p:sp>
          <p:nvSpPr>
            <p:cNvPr id="34" name="TextBox 33">
              <a:extLst>
                <a:ext uri="{FF2B5EF4-FFF2-40B4-BE49-F238E27FC236}">
                  <a16:creationId xmlns:a16="http://schemas.microsoft.com/office/drawing/2014/main" id="{C1F5D65B-8AD1-F89A-2AFE-D49627799739}"/>
                </a:ext>
              </a:extLst>
            </p:cNvPr>
            <p:cNvSpPr txBox="1"/>
            <p:nvPr/>
          </p:nvSpPr>
          <p:spPr>
            <a:xfrm>
              <a:off x="8831809" y="3998953"/>
              <a:ext cx="474920" cy="277155"/>
            </a:xfrm>
            <a:prstGeom prst="rect">
              <a:avLst/>
            </a:prstGeom>
            <a:noFill/>
          </p:spPr>
          <p:txBody>
            <a:bodyPr wrap="none" rtlCol="0">
              <a:spAutoFit/>
            </a:bodyPr>
            <a:lstStyle/>
            <a:p>
              <a:r>
                <a:rPr lang="en-AU" dirty="0"/>
                <a:t>Time</a:t>
              </a:r>
            </a:p>
          </p:txBody>
        </p:sp>
        <p:sp>
          <p:nvSpPr>
            <p:cNvPr id="35" name="Freeform 34">
              <a:extLst>
                <a:ext uri="{FF2B5EF4-FFF2-40B4-BE49-F238E27FC236}">
                  <a16:creationId xmlns:a16="http://schemas.microsoft.com/office/drawing/2014/main" id="{E0F2A808-4C49-75FA-4E75-472E2795F5AD}"/>
                </a:ext>
              </a:extLst>
            </p:cNvPr>
            <p:cNvSpPr/>
            <p:nvPr/>
          </p:nvSpPr>
          <p:spPr>
            <a:xfrm flipV="1">
              <a:off x="8426987" y="3065334"/>
              <a:ext cx="1585731" cy="750753"/>
            </a:xfrm>
            <a:custGeom>
              <a:avLst/>
              <a:gdLst>
                <a:gd name="connsiteX0" fmla="*/ 0 w 1585731"/>
                <a:gd name="connsiteY0" fmla="*/ 6562 h 805215"/>
                <a:gd name="connsiteX1" fmla="*/ 300942 w 1585731"/>
                <a:gd name="connsiteY1" fmla="*/ 41286 h 805215"/>
                <a:gd name="connsiteX2" fmla="*/ 613458 w 1585731"/>
                <a:gd name="connsiteY2" fmla="*/ 319079 h 805215"/>
                <a:gd name="connsiteX3" fmla="*/ 810228 w 1585731"/>
                <a:gd name="connsiteY3" fmla="*/ 353803 h 805215"/>
                <a:gd name="connsiteX4" fmla="*/ 1041721 w 1585731"/>
                <a:gd name="connsiteY4" fmla="*/ 434825 h 805215"/>
                <a:gd name="connsiteX5" fmla="*/ 1226916 w 1585731"/>
                <a:gd name="connsiteY5" fmla="*/ 712618 h 805215"/>
                <a:gd name="connsiteX6" fmla="*/ 1585731 w 1585731"/>
                <a:gd name="connsiteY6" fmla="*/ 805215 h 80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731" h="805215">
                  <a:moveTo>
                    <a:pt x="0" y="6562"/>
                  </a:moveTo>
                  <a:cubicBezTo>
                    <a:pt x="99349" y="-2119"/>
                    <a:pt x="198699" y="-10800"/>
                    <a:pt x="300942" y="41286"/>
                  </a:cubicBezTo>
                  <a:cubicBezTo>
                    <a:pt x="403185" y="93372"/>
                    <a:pt x="528577" y="266993"/>
                    <a:pt x="613458" y="319079"/>
                  </a:cubicBezTo>
                  <a:cubicBezTo>
                    <a:pt x="698339" y="371165"/>
                    <a:pt x="738851" y="334512"/>
                    <a:pt x="810228" y="353803"/>
                  </a:cubicBezTo>
                  <a:cubicBezTo>
                    <a:pt x="881605" y="373094"/>
                    <a:pt x="972273" y="375023"/>
                    <a:pt x="1041721" y="434825"/>
                  </a:cubicBezTo>
                  <a:cubicBezTo>
                    <a:pt x="1111169" y="494628"/>
                    <a:pt x="1136248" y="650886"/>
                    <a:pt x="1226916" y="712618"/>
                  </a:cubicBezTo>
                  <a:cubicBezTo>
                    <a:pt x="1317584" y="774350"/>
                    <a:pt x="1451657" y="789782"/>
                    <a:pt x="1585731" y="805215"/>
                  </a:cubicBezTo>
                </a:path>
              </a:pathLst>
            </a:cu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TextBox 35">
            <a:extLst>
              <a:ext uri="{FF2B5EF4-FFF2-40B4-BE49-F238E27FC236}">
                <a16:creationId xmlns:a16="http://schemas.microsoft.com/office/drawing/2014/main" id="{AF5CCB14-A0A0-F13C-53FC-97A7C96E0610}"/>
              </a:ext>
            </a:extLst>
          </p:cNvPr>
          <p:cNvSpPr txBox="1"/>
          <p:nvPr/>
        </p:nvSpPr>
        <p:spPr>
          <a:xfrm>
            <a:off x="665973" y="1065321"/>
            <a:ext cx="10860053" cy="954107"/>
          </a:xfrm>
          <a:prstGeom prst="rect">
            <a:avLst/>
          </a:prstGeom>
          <a:noFill/>
        </p:spPr>
        <p:txBody>
          <a:bodyPr wrap="square" rtlCol="0">
            <a:spAutoFit/>
          </a:bodyPr>
          <a:lstStyle/>
          <a:p>
            <a:r>
              <a:rPr lang="en-AU" sz="2800" dirty="0"/>
              <a:t>ESG performance can only improve with informed and differentiated supply decisions. DPP claims are categorised for easy IFRS mapping.</a:t>
            </a:r>
          </a:p>
        </p:txBody>
      </p:sp>
      <p:sp>
        <p:nvSpPr>
          <p:cNvPr id="12" name="Rounded Rectangle 11">
            <a:extLst>
              <a:ext uri="{FF2B5EF4-FFF2-40B4-BE49-F238E27FC236}">
                <a16:creationId xmlns:a16="http://schemas.microsoft.com/office/drawing/2014/main" id="{1837AFC9-99D9-1148-D9EA-886A158B3ED2}"/>
              </a:ext>
            </a:extLst>
          </p:cNvPr>
          <p:cNvSpPr/>
          <p:nvPr/>
        </p:nvSpPr>
        <p:spPr>
          <a:xfrm>
            <a:off x="4145910" y="2120404"/>
            <a:ext cx="3096418" cy="4037834"/>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ounded Rectangle 12">
            <a:extLst>
              <a:ext uri="{FF2B5EF4-FFF2-40B4-BE49-F238E27FC236}">
                <a16:creationId xmlns:a16="http://schemas.microsoft.com/office/drawing/2014/main" id="{EB1261EC-DC34-6188-0CB8-A698DAAF5143}"/>
              </a:ext>
            </a:extLst>
          </p:cNvPr>
          <p:cNvSpPr/>
          <p:nvPr/>
        </p:nvSpPr>
        <p:spPr>
          <a:xfrm>
            <a:off x="4529551" y="3425298"/>
            <a:ext cx="232881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Product Information</a:t>
            </a:r>
          </a:p>
        </p:txBody>
      </p:sp>
      <p:sp>
        <p:nvSpPr>
          <p:cNvPr id="14" name="Rounded Rectangle 13">
            <a:extLst>
              <a:ext uri="{FF2B5EF4-FFF2-40B4-BE49-F238E27FC236}">
                <a16:creationId xmlns:a16="http://schemas.microsoft.com/office/drawing/2014/main" id="{D919BC24-BEB4-435C-FC0E-EBA23C615C13}"/>
              </a:ext>
            </a:extLst>
          </p:cNvPr>
          <p:cNvSpPr/>
          <p:nvPr/>
        </p:nvSpPr>
        <p:spPr>
          <a:xfrm>
            <a:off x="4867526" y="3836048"/>
            <a:ext cx="1990839"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Provenance Data</a:t>
            </a:r>
          </a:p>
        </p:txBody>
      </p:sp>
      <p:sp>
        <p:nvSpPr>
          <p:cNvPr id="15" name="Rounded Rectangle 14">
            <a:extLst>
              <a:ext uri="{FF2B5EF4-FFF2-40B4-BE49-F238E27FC236}">
                <a16:creationId xmlns:a16="http://schemas.microsoft.com/office/drawing/2014/main" id="{24CA9E97-6941-4A9D-4699-C5A49B718A33}"/>
              </a:ext>
            </a:extLst>
          </p:cNvPr>
          <p:cNvSpPr/>
          <p:nvPr/>
        </p:nvSpPr>
        <p:spPr>
          <a:xfrm>
            <a:off x="4541959" y="5212873"/>
            <a:ext cx="2328813"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Item/Batch Data</a:t>
            </a:r>
          </a:p>
        </p:txBody>
      </p:sp>
      <p:sp>
        <p:nvSpPr>
          <p:cNvPr id="16" name="Rounded Rectangle 15">
            <a:extLst>
              <a:ext uri="{FF2B5EF4-FFF2-40B4-BE49-F238E27FC236}">
                <a16:creationId xmlns:a16="http://schemas.microsoft.com/office/drawing/2014/main" id="{AA77B93B-F1B2-7CDE-1361-1DCD770E108F}"/>
              </a:ext>
            </a:extLst>
          </p:cNvPr>
          <p:cNvSpPr/>
          <p:nvPr/>
        </p:nvSpPr>
        <p:spPr>
          <a:xfrm>
            <a:off x="4877718" y="2541928"/>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Organisation</a:t>
            </a:r>
          </a:p>
        </p:txBody>
      </p:sp>
      <p:sp>
        <p:nvSpPr>
          <p:cNvPr id="17" name="Rounded Rectangle 16">
            <a:extLst>
              <a:ext uri="{FF2B5EF4-FFF2-40B4-BE49-F238E27FC236}">
                <a16:creationId xmlns:a16="http://schemas.microsoft.com/office/drawing/2014/main" id="{7C22D9BE-C00D-2B62-1703-A1F5F9580232}"/>
              </a:ext>
            </a:extLst>
          </p:cNvPr>
          <p:cNvSpPr/>
          <p:nvPr/>
        </p:nvSpPr>
        <p:spPr>
          <a:xfrm>
            <a:off x="4877717" y="2981484"/>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Facility Data</a:t>
            </a:r>
          </a:p>
        </p:txBody>
      </p:sp>
      <p:sp>
        <p:nvSpPr>
          <p:cNvPr id="18" name="TextBox 17">
            <a:extLst>
              <a:ext uri="{FF2B5EF4-FFF2-40B4-BE49-F238E27FC236}">
                <a16:creationId xmlns:a16="http://schemas.microsoft.com/office/drawing/2014/main" id="{3FB3405E-8881-740B-620A-B90F21B956AE}"/>
              </a:ext>
            </a:extLst>
          </p:cNvPr>
          <p:cNvSpPr txBox="1"/>
          <p:nvPr/>
        </p:nvSpPr>
        <p:spPr>
          <a:xfrm>
            <a:off x="4434348" y="2146755"/>
            <a:ext cx="2573672" cy="281522"/>
          </a:xfrm>
          <a:prstGeom prst="rect">
            <a:avLst/>
          </a:prstGeom>
          <a:noFill/>
        </p:spPr>
        <p:txBody>
          <a:bodyPr wrap="none" rtlCol="0">
            <a:spAutoFit/>
          </a:bodyPr>
          <a:lstStyle/>
          <a:p>
            <a:pPr algn="ctr"/>
            <a:r>
              <a:rPr lang="en-AU" b="1" dirty="0">
                <a:solidFill>
                  <a:schemeClr val="bg1"/>
                </a:solidFill>
              </a:rPr>
              <a:t>UN Digital Product Passport</a:t>
            </a:r>
          </a:p>
        </p:txBody>
      </p:sp>
      <p:cxnSp>
        <p:nvCxnSpPr>
          <p:cNvPr id="19" name="Elbow Connector 18">
            <a:extLst>
              <a:ext uri="{FF2B5EF4-FFF2-40B4-BE49-F238E27FC236}">
                <a16:creationId xmlns:a16="http://schemas.microsoft.com/office/drawing/2014/main" id="{143859D4-FEB5-78BC-2C97-D9FF284A2331}"/>
              </a:ext>
            </a:extLst>
          </p:cNvPr>
          <p:cNvCxnSpPr>
            <a:cxnSpLocks/>
            <a:stCxn id="16" idx="1"/>
          </p:cNvCxnSpPr>
          <p:nvPr/>
        </p:nvCxnSpPr>
        <p:spPr>
          <a:xfrm rot="10800000" flipV="1">
            <a:off x="4681167" y="2706702"/>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53D6E90-1924-16C1-0346-31AE01752CD6}"/>
              </a:ext>
            </a:extLst>
          </p:cNvPr>
          <p:cNvCxnSpPr>
            <a:cxnSpLocks/>
            <a:stCxn id="17" idx="1"/>
          </p:cNvCxnSpPr>
          <p:nvPr/>
        </p:nvCxnSpPr>
        <p:spPr>
          <a:xfrm rot="10800000" flipV="1">
            <a:off x="4681165" y="3146259"/>
            <a:ext cx="196552" cy="32954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3DD9A58-F06F-BE85-E43E-C9234E378E23}"/>
              </a:ext>
            </a:extLst>
          </p:cNvPr>
          <p:cNvCxnSpPr>
            <a:cxnSpLocks/>
            <a:stCxn id="14" idx="1"/>
          </p:cNvCxnSpPr>
          <p:nvPr/>
        </p:nvCxnSpPr>
        <p:spPr>
          <a:xfrm rot="10800000">
            <a:off x="4666389" y="3673283"/>
            <a:ext cx="201136" cy="327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E56FEEC-D0B4-28E2-B613-3E6D1591CF2D}"/>
              </a:ext>
            </a:extLst>
          </p:cNvPr>
          <p:cNvCxnSpPr>
            <a:cxnSpLocks/>
            <a:stCxn id="15" idx="1"/>
            <a:endCxn id="13" idx="1"/>
          </p:cNvCxnSpPr>
          <p:nvPr/>
        </p:nvCxnSpPr>
        <p:spPr>
          <a:xfrm rot="10800000">
            <a:off x="4529551" y="3590072"/>
            <a:ext cx="12408" cy="1787576"/>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B113FC02-C391-38D1-0A03-80E1B79B9152}"/>
              </a:ext>
            </a:extLst>
          </p:cNvPr>
          <p:cNvCxnSpPr>
            <a:cxnSpLocks/>
            <a:stCxn id="39" idx="1"/>
          </p:cNvCxnSpPr>
          <p:nvPr/>
        </p:nvCxnSpPr>
        <p:spPr>
          <a:xfrm rot="10800000">
            <a:off x="4690808" y="5460318"/>
            <a:ext cx="201534" cy="32954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75AC52C-E56A-3A3C-F339-2D54BD77EBA2}"/>
              </a:ext>
            </a:extLst>
          </p:cNvPr>
          <p:cNvCxnSpPr>
            <a:cxnSpLocks/>
            <a:stCxn id="41" idx="1"/>
          </p:cNvCxnSpPr>
          <p:nvPr/>
        </p:nvCxnSpPr>
        <p:spPr>
          <a:xfrm rot="10800000">
            <a:off x="4695589" y="4656874"/>
            <a:ext cx="201135" cy="2499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23E66C5E-44E4-9308-8EED-83A08F0E08BA}"/>
              </a:ext>
            </a:extLst>
          </p:cNvPr>
          <p:cNvCxnSpPr>
            <a:cxnSpLocks/>
            <a:stCxn id="43" idx="1"/>
            <a:endCxn id="13" idx="1"/>
          </p:cNvCxnSpPr>
          <p:nvPr/>
        </p:nvCxnSpPr>
        <p:spPr>
          <a:xfrm rot="10800000">
            <a:off x="4529552" y="3590072"/>
            <a:ext cx="26994" cy="854932"/>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79B58599-CAC2-A9E3-F742-66608E14D55A}"/>
              </a:ext>
            </a:extLst>
          </p:cNvPr>
          <p:cNvSpPr/>
          <p:nvPr/>
        </p:nvSpPr>
        <p:spPr>
          <a:xfrm>
            <a:off x="4961345" y="568537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39" name="Rounded Rectangle 38">
            <a:extLst>
              <a:ext uri="{FF2B5EF4-FFF2-40B4-BE49-F238E27FC236}">
                <a16:creationId xmlns:a16="http://schemas.microsoft.com/office/drawing/2014/main" id="{A73073B8-46D5-A934-FF04-346C96595EAF}"/>
              </a:ext>
            </a:extLst>
          </p:cNvPr>
          <p:cNvSpPr/>
          <p:nvPr/>
        </p:nvSpPr>
        <p:spPr>
          <a:xfrm>
            <a:off x="4892341" y="562508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Traceability Events</a:t>
            </a:r>
          </a:p>
        </p:txBody>
      </p:sp>
      <p:sp>
        <p:nvSpPr>
          <p:cNvPr id="40" name="Rounded Rectangle 39">
            <a:extLst>
              <a:ext uri="{FF2B5EF4-FFF2-40B4-BE49-F238E27FC236}">
                <a16:creationId xmlns:a16="http://schemas.microsoft.com/office/drawing/2014/main" id="{6A3A5B78-175C-AB27-A990-06D25D96F7A6}"/>
              </a:ext>
            </a:extLst>
          </p:cNvPr>
          <p:cNvSpPr/>
          <p:nvPr/>
        </p:nvSpPr>
        <p:spPr>
          <a:xfrm>
            <a:off x="4959639" y="4812474"/>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41" name="Rounded Rectangle 40">
            <a:extLst>
              <a:ext uri="{FF2B5EF4-FFF2-40B4-BE49-F238E27FC236}">
                <a16:creationId xmlns:a16="http://schemas.microsoft.com/office/drawing/2014/main" id="{FA5A7F1B-0D0D-FAF0-ED1F-94D1984BD054}"/>
              </a:ext>
            </a:extLst>
          </p:cNvPr>
          <p:cNvSpPr/>
          <p:nvPr/>
        </p:nvSpPr>
        <p:spPr>
          <a:xfrm>
            <a:off x="4896723" y="474203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ESG Metric Value</a:t>
            </a:r>
          </a:p>
        </p:txBody>
      </p:sp>
      <p:sp>
        <p:nvSpPr>
          <p:cNvPr id="42" name="Rounded Rectangle 41">
            <a:extLst>
              <a:ext uri="{FF2B5EF4-FFF2-40B4-BE49-F238E27FC236}">
                <a16:creationId xmlns:a16="http://schemas.microsoft.com/office/drawing/2014/main" id="{40A027B0-82D8-9D0D-5700-12BF66825C23}"/>
              </a:ext>
            </a:extLst>
          </p:cNvPr>
          <p:cNvSpPr/>
          <p:nvPr/>
        </p:nvSpPr>
        <p:spPr>
          <a:xfrm>
            <a:off x="4617734" y="4346152"/>
            <a:ext cx="2314227"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43" name="Rounded Rectangle 42">
            <a:extLst>
              <a:ext uri="{FF2B5EF4-FFF2-40B4-BE49-F238E27FC236}">
                <a16:creationId xmlns:a16="http://schemas.microsoft.com/office/drawing/2014/main" id="{1D3939DC-679C-0548-B091-D7681825D415}"/>
              </a:ext>
            </a:extLst>
          </p:cNvPr>
          <p:cNvSpPr/>
          <p:nvPr/>
        </p:nvSpPr>
        <p:spPr>
          <a:xfrm>
            <a:off x="4556545" y="4280229"/>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Sustainability Claims</a:t>
            </a:r>
          </a:p>
        </p:txBody>
      </p:sp>
      <p:cxnSp>
        <p:nvCxnSpPr>
          <p:cNvPr id="45" name="Elbow Connector 44">
            <a:extLst>
              <a:ext uri="{FF2B5EF4-FFF2-40B4-BE49-F238E27FC236}">
                <a16:creationId xmlns:a16="http://schemas.microsoft.com/office/drawing/2014/main" id="{5D33EE95-031E-5E75-5B23-24566F8EC880}"/>
              </a:ext>
            </a:extLst>
          </p:cNvPr>
          <p:cNvCxnSpPr>
            <a:cxnSpLocks/>
          </p:cNvCxnSpPr>
          <p:nvPr/>
        </p:nvCxnSpPr>
        <p:spPr>
          <a:xfrm>
            <a:off x="6865055" y="3182491"/>
            <a:ext cx="66906" cy="1240606"/>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6" descr="Digital Certificate Icon Vector Images (over 8,400)">
            <a:extLst>
              <a:ext uri="{FF2B5EF4-FFF2-40B4-BE49-F238E27FC236}">
                <a16:creationId xmlns:a16="http://schemas.microsoft.com/office/drawing/2014/main" id="{3838B7E5-8EFA-DD3A-0068-19A3AC1F1F9F}"/>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6955167" y="5823987"/>
            <a:ext cx="600128" cy="600647"/>
          </a:xfrm>
          <a:prstGeom prst="ellipse">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6F28769-888B-7670-D5A5-D4741B033401}"/>
              </a:ext>
            </a:extLst>
          </p:cNvPr>
          <p:cNvSpPr txBox="1"/>
          <p:nvPr/>
        </p:nvSpPr>
        <p:spPr>
          <a:xfrm>
            <a:off x="8686191" y="2207396"/>
            <a:ext cx="1263476" cy="584775"/>
          </a:xfrm>
          <a:prstGeom prst="rect">
            <a:avLst/>
          </a:prstGeom>
          <a:noFill/>
        </p:spPr>
        <p:txBody>
          <a:bodyPr wrap="square" rtlCol="0">
            <a:spAutoFit/>
          </a:bodyPr>
          <a:lstStyle/>
          <a:p>
            <a:r>
              <a:rPr lang="en-AU" sz="3200" b="1" dirty="0"/>
              <a:t>UNTP</a:t>
            </a:r>
          </a:p>
        </p:txBody>
      </p:sp>
      <p:pic>
        <p:nvPicPr>
          <p:cNvPr id="53" name="Picture 52">
            <a:extLst>
              <a:ext uri="{FF2B5EF4-FFF2-40B4-BE49-F238E27FC236}">
                <a16:creationId xmlns:a16="http://schemas.microsoft.com/office/drawing/2014/main" id="{F4EA2E08-6CA5-4D85-0F06-DE6555707D9E}"/>
              </a:ext>
            </a:extLst>
          </p:cNvPr>
          <p:cNvPicPr>
            <a:picLocks noChangeAspect="1"/>
          </p:cNvPicPr>
          <p:nvPr/>
        </p:nvPicPr>
        <p:blipFill>
          <a:blip r:embed="rId4"/>
          <a:stretch>
            <a:fillRect/>
          </a:stretch>
        </p:blipFill>
        <p:spPr>
          <a:xfrm>
            <a:off x="7555295" y="2126275"/>
            <a:ext cx="1117563" cy="933723"/>
          </a:xfrm>
          <a:prstGeom prst="rect">
            <a:avLst/>
          </a:prstGeom>
        </p:spPr>
      </p:pic>
      <p:sp>
        <p:nvSpPr>
          <p:cNvPr id="54" name="Rounded Rectangular Callout 53">
            <a:extLst>
              <a:ext uri="{FF2B5EF4-FFF2-40B4-BE49-F238E27FC236}">
                <a16:creationId xmlns:a16="http://schemas.microsoft.com/office/drawing/2014/main" id="{239A9852-26C0-B172-CECC-934E7B9FF031}"/>
              </a:ext>
            </a:extLst>
          </p:cNvPr>
          <p:cNvSpPr/>
          <p:nvPr/>
        </p:nvSpPr>
        <p:spPr>
          <a:xfrm>
            <a:off x="4015141" y="4264763"/>
            <a:ext cx="3428895" cy="854933"/>
          </a:xfrm>
          <a:prstGeom prst="wedgeRoundRectCallout">
            <a:avLst>
              <a:gd name="adj1" fmla="val 80373"/>
              <a:gd name="adj2" fmla="val 28918"/>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TextBox 56">
            <a:extLst>
              <a:ext uri="{FF2B5EF4-FFF2-40B4-BE49-F238E27FC236}">
                <a16:creationId xmlns:a16="http://schemas.microsoft.com/office/drawing/2014/main" id="{B4369CB4-BA3F-EC38-ACAE-95BF07671D9B}"/>
              </a:ext>
            </a:extLst>
          </p:cNvPr>
          <p:cNvSpPr txBox="1"/>
          <p:nvPr/>
        </p:nvSpPr>
        <p:spPr>
          <a:xfrm>
            <a:off x="8646101" y="3498636"/>
            <a:ext cx="2834772" cy="400110"/>
          </a:xfrm>
          <a:prstGeom prst="rect">
            <a:avLst/>
          </a:prstGeom>
          <a:noFill/>
        </p:spPr>
        <p:txBody>
          <a:bodyPr wrap="square" rtlCol="0">
            <a:spAutoFit/>
          </a:bodyPr>
          <a:lstStyle/>
          <a:p>
            <a:r>
              <a:rPr lang="en-AU" sz="2000" b="1" dirty="0"/>
              <a:t>Sustainability disclosures</a:t>
            </a:r>
          </a:p>
        </p:txBody>
      </p:sp>
      <p:grpSp>
        <p:nvGrpSpPr>
          <p:cNvPr id="58" name="Group 57">
            <a:extLst>
              <a:ext uri="{FF2B5EF4-FFF2-40B4-BE49-F238E27FC236}">
                <a16:creationId xmlns:a16="http://schemas.microsoft.com/office/drawing/2014/main" id="{C6E5FFA2-52D8-EBDD-14E6-CE4D9885172B}"/>
              </a:ext>
            </a:extLst>
          </p:cNvPr>
          <p:cNvGrpSpPr/>
          <p:nvPr/>
        </p:nvGrpSpPr>
        <p:grpSpPr>
          <a:xfrm>
            <a:off x="831763" y="3774169"/>
            <a:ext cx="1870284" cy="2374272"/>
            <a:chOff x="9952798" y="3204815"/>
            <a:chExt cx="3409385" cy="4304230"/>
          </a:xfrm>
        </p:grpSpPr>
        <p:sp>
          <p:nvSpPr>
            <p:cNvPr id="61" name="Rounded Rectangle 60">
              <a:extLst>
                <a:ext uri="{FF2B5EF4-FFF2-40B4-BE49-F238E27FC236}">
                  <a16:creationId xmlns:a16="http://schemas.microsoft.com/office/drawing/2014/main" id="{848A5FA5-1068-6459-CE9B-BA4E5EBC4E7F}"/>
                </a:ext>
              </a:extLst>
            </p:cNvPr>
            <p:cNvSpPr/>
            <p:nvPr/>
          </p:nvSpPr>
          <p:spPr>
            <a:xfrm>
              <a:off x="9952798" y="3204815"/>
              <a:ext cx="3096418" cy="4037834"/>
            </a:xfrm>
            <a:prstGeom prst="roundRect">
              <a:avLst>
                <a:gd name="adj" fmla="val 444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63" name="Rounded Rectangle 62">
              <a:extLst>
                <a:ext uri="{FF2B5EF4-FFF2-40B4-BE49-F238E27FC236}">
                  <a16:creationId xmlns:a16="http://schemas.microsoft.com/office/drawing/2014/main" id="{01980D7B-CCD2-5A8A-C4C6-60C95E586BBE}"/>
                </a:ext>
              </a:extLst>
            </p:cNvPr>
            <p:cNvSpPr/>
            <p:nvPr/>
          </p:nvSpPr>
          <p:spPr>
            <a:xfrm>
              <a:off x="10699229" y="4509709"/>
              <a:ext cx="196602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Location ID</a:t>
              </a:r>
            </a:p>
          </p:txBody>
        </p:sp>
        <p:sp>
          <p:nvSpPr>
            <p:cNvPr id="64" name="Rounded Rectangle 63">
              <a:extLst>
                <a:ext uri="{FF2B5EF4-FFF2-40B4-BE49-F238E27FC236}">
                  <a16:creationId xmlns:a16="http://schemas.microsoft.com/office/drawing/2014/main" id="{5351392B-1310-DCBE-3727-C40F1EA123ED}"/>
                </a:ext>
              </a:extLst>
            </p:cNvPr>
            <p:cNvSpPr/>
            <p:nvPr/>
          </p:nvSpPr>
          <p:spPr>
            <a:xfrm>
              <a:off x="10684606" y="3626339"/>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Product ID</a:t>
              </a:r>
            </a:p>
          </p:txBody>
        </p:sp>
        <p:sp>
          <p:nvSpPr>
            <p:cNvPr id="65" name="Rounded Rectangle 64">
              <a:extLst>
                <a:ext uri="{FF2B5EF4-FFF2-40B4-BE49-F238E27FC236}">
                  <a16:creationId xmlns:a16="http://schemas.microsoft.com/office/drawing/2014/main" id="{0E120525-175F-EEFB-4A03-E164AF66AB46}"/>
                </a:ext>
              </a:extLst>
            </p:cNvPr>
            <p:cNvSpPr/>
            <p:nvPr/>
          </p:nvSpPr>
          <p:spPr>
            <a:xfrm>
              <a:off x="10684605" y="4065895"/>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Batch ID</a:t>
              </a:r>
            </a:p>
          </p:txBody>
        </p:sp>
        <p:sp>
          <p:nvSpPr>
            <p:cNvPr id="66" name="TextBox 65">
              <a:extLst>
                <a:ext uri="{FF2B5EF4-FFF2-40B4-BE49-F238E27FC236}">
                  <a16:creationId xmlns:a16="http://schemas.microsoft.com/office/drawing/2014/main" id="{95876973-9F76-6F9A-5990-374370F183D6}"/>
                </a:ext>
              </a:extLst>
            </p:cNvPr>
            <p:cNvSpPr txBox="1"/>
            <p:nvPr/>
          </p:nvSpPr>
          <p:spPr>
            <a:xfrm>
              <a:off x="10414581" y="3231166"/>
              <a:ext cx="2226992" cy="362260"/>
            </a:xfrm>
            <a:prstGeom prst="rect">
              <a:avLst/>
            </a:prstGeom>
            <a:noFill/>
          </p:spPr>
          <p:txBody>
            <a:bodyPr wrap="none" rtlCol="0">
              <a:spAutoFit/>
            </a:bodyPr>
            <a:lstStyle/>
            <a:p>
              <a:pPr algn="ctr"/>
              <a:r>
                <a:rPr lang="en-AU" sz="1400" b="1" dirty="0">
                  <a:solidFill>
                    <a:schemeClr val="bg1"/>
                  </a:solidFill>
                </a:rPr>
                <a:t>UN Traceability Event</a:t>
              </a:r>
            </a:p>
          </p:txBody>
        </p:sp>
        <p:cxnSp>
          <p:nvCxnSpPr>
            <p:cNvPr id="70" name="Elbow Connector 69">
              <a:extLst>
                <a:ext uri="{FF2B5EF4-FFF2-40B4-BE49-F238E27FC236}">
                  <a16:creationId xmlns:a16="http://schemas.microsoft.com/office/drawing/2014/main" id="{A867BA3B-B140-AB69-2E2E-98AF4E673894}"/>
                </a:ext>
              </a:extLst>
            </p:cNvPr>
            <p:cNvCxnSpPr>
              <a:cxnSpLocks/>
              <a:stCxn id="64" idx="1"/>
            </p:cNvCxnSpPr>
            <p:nvPr/>
          </p:nvCxnSpPr>
          <p:spPr>
            <a:xfrm rot="10800000" flipV="1">
              <a:off x="10488055" y="3791113"/>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8C51CDCC-4AE3-F965-9F96-22BB66384AE8}"/>
                </a:ext>
              </a:extLst>
            </p:cNvPr>
            <p:cNvCxnSpPr>
              <a:cxnSpLocks/>
              <a:stCxn id="65" idx="1"/>
            </p:cNvCxnSpPr>
            <p:nvPr/>
          </p:nvCxnSpPr>
          <p:spPr>
            <a:xfrm rot="10800000" flipV="1">
              <a:off x="10488055" y="4230670"/>
              <a:ext cx="196551" cy="82445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77EFD6D8-5B48-0BAD-9806-3CFE82215CDC}"/>
                </a:ext>
              </a:extLst>
            </p:cNvPr>
            <p:cNvCxnSpPr>
              <a:cxnSpLocks/>
              <a:stCxn id="63" idx="1"/>
            </p:cNvCxnSpPr>
            <p:nvPr/>
          </p:nvCxnSpPr>
          <p:spPr>
            <a:xfrm rot="10800000" flipV="1">
              <a:off x="10497697" y="4674483"/>
              <a:ext cx="201533" cy="41221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F32BC922-4309-EA63-2BC2-7D20EDFF3B81}"/>
                </a:ext>
              </a:extLst>
            </p:cNvPr>
            <p:cNvCxnSpPr>
              <a:cxnSpLocks/>
              <a:stCxn id="75" idx="1"/>
            </p:cNvCxnSpPr>
            <p:nvPr/>
          </p:nvCxnSpPr>
          <p:spPr>
            <a:xfrm rot="10800000">
              <a:off x="10497697" y="5344589"/>
              <a:ext cx="201532" cy="108618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7F7B7133-2C89-D55B-4D82-FEEFC2BD76DE}"/>
                </a:ext>
              </a:extLst>
            </p:cNvPr>
            <p:cNvCxnSpPr>
              <a:cxnSpLocks/>
              <a:stCxn id="76" idx="1"/>
            </p:cNvCxnSpPr>
            <p:nvPr/>
          </p:nvCxnSpPr>
          <p:spPr>
            <a:xfrm rot="10800000">
              <a:off x="10497697" y="5329343"/>
              <a:ext cx="205915" cy="66187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31EA52D6-351C-25E3-5044-768A24E5B270}"/>
                </a:ext>
              </a:extLst>
            </p:cNvPr>
            <p:cNvSpPr/>
            <p:nvPr/>
          </p:nvSpPr>
          <p:spPr>
            <a:xfrm>
              <a:off x="10699229" y="6265997"/>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Shipping</a:t>
              </a:r>
            </a:p>
          </p:txBody>
        </p:sp>
        <p:sp>
          <p:nvSpPr>
            <p:cNvPr id="76" name="Rounded Rectangle 75">
              <a:extLst>
                <a:ext uri="{FF2B5EF4-FFF2-40B4-BE49-F238E27FC236}">
                  <a16:creationId xmlns:a16="http://schemas.microsoft.com/office/drawing/2014/main" id="{67524C1E-5781-4420-4966-9572593A394A}"/>
                </a:ext>
              </a:extLst>
            </p:cNvPr>
            <p:cNvSpPr/>
            <p:nvPr/>
          </p:nvSpPr>
          <p:spPr>
            <a:xfrm>
              <a:off x="10703611" y="582644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Packaging</a:t>
              </a:r>
            </a:p>
          </p:txBody>
        </p:sp>
        <p:sp>
          <p:nvSpPr>
            <p:cNvPr id="77" name="Rounded Rectangle 76">
              <a:extLst>
                <a:ext uri="{FF2B5EF4-FFF2-40B4-BE49-F238E27FC236}">
                  <a16:creationId xmlns:a16="http://schemas.microsoft.com/office/drawing/2014/main" id="{C388ECE2-D094-E3DB-6DFE-0A227836371D}"/>
                </a:ext>
              </a:extLst>
            </p:cNvPr>
            <p:cNvSpPr/>
            <p:nvPr/>
          </p:nvSpPr>
          <p:spPr>
            <a:xfrm>
              <a:off x="10351026" y="4991561"/>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Traceability Event</a:t>
              </a:r>
            </a:p>
          </p:txBody>
        </p:sp>
        <p:pic>
          <p:nvPicPr>
            <p:cNvPr id="78" name="Picture 6" descr="Digital Certificate Icon Vector Images (over 8,400)">
              <a:extLst>
                <a:ext uri="{FF2B5EF4-FFF2-40B4-BE49-F238E27FC236}">
                  <a16:creationId xmlns:a16="http://schemas.microsoft.com/office/drawing/2014/main" id="{0E36A7B5-38E1-451F-9707-84FA34F76961}"/>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12762055" y="6908398"/>
              <a:ext cx="600128" cy="600647"/>
            </a:xfrm>
            <a:prstGeom prst="ellipse">
              <a:avLst/>
            </a:prstGeom>
            <a:noFill/>
            <a:extLst>
              <a:ext uri="{909E8E84-426E-40DD-AFC4-6F175D3DCCD1}">
                <a14:hiddenFill xmlns:a14="http://schemas.microsoft.com/office/drawing/2010/main">
                  <a:solidFill>
                    <a:srgbClr val="FFFFFF"/>
                  </a:solidFill>
                </a14:hiddenFill>
              </a:ext>
            </a:extLst>
          </p:spPr>
        </p:pic>
        <p:sp>
          <p:nvSpPr>
            <p:cNvPr id="79" name="Rounded Rectangle 78">
              <a:extLst>
                <a:ext uri="{FF2B5EF4-FFF2-40B4-BE49-F238E27FC236}">
                  <a16:creationId xmlns:a16="http://schemas.microsoft.com/office/drawing/2014/main" id="{FF029240-E019-27B6-DC37-217B6705F6E9}"/>
                </a:ext>
              </a:extLst>
            </p:cNvPr>
            <p:cNvSpPr/>
            <p:nvPr/>
          </p:nvSpPr>
          <p:spPr>
            <a:xfrm>
              <a:off x="10684605" y="5403781"/>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Inspection</a:t>
              </a:r>
            </a:p>
          </p:txBody>
        </p:sp>
        <p:sp>
          <p:nvSpPr>
            <p:cNvPr id="80" name="Rounded Rectangle 79">
              <a:extLst>
                <a:ext uri="{FF2B5EF4-FFF2-40B4-BE49-F238E27FC236}">
                  <a16:creationId xmlns:a16="http://schemas.microsoft.com/office/drawing/2014/main" id="{64B3CB31-EF12-E71D-0140-AD280AFA8BEB}"/>
                </a:ext>
              </a:extLst>
            </p:cNvPr>
            <p:cNvSpPr/>
            <p:nvPr/>
          </p:nvSpPr>
          <p:spPr>
            <a:xfrm>
              <a:off x="10703610" y="6678695"/>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Manufacturing</a:t>
              </a:r>
            </a:p>
          </p:txBody>
        </p:sp>
        <p:cxnSp>
          <p:nvCxnSpPr>
            <p:cNvPr id="81" name="Elbow Connector 80">
              <a:extLst>
                <a:ext uri="{FF2B5EF4-FFF2-40B4-BE49-F238E27FC236}">
                  <a16:creationId xmlns:a16="http://schemas.microsoft.com/office/drawing/2014/main" id="{C69E7639-9D13-1A0A-5E2A-A28EEAEBDFE2}"/>
                </a:ext>
              </a:extLst>
            </p:cNvPr>
            <p:cNvCxnSpPr>
              <a:cxnSpLocks/>
              <a:stCxn id="79" idx="1"/>
            </p:cNvCxnSpPr>
            <p:nvPr/>
          </p:nvCxnSpPr>
          <p:spPr>
            <a:xfrm rot="10800000">
              <a:off x="10497701" y="5191769"/>
              <a:ext cx="186905" cy="37678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ABE0888F-EA97-355B-82A3-3A26A640DCD0}"/>
                </a:ext>
              </a:extLst>
            </p:cNvPr>
            <p:cNvCxnSpPr>
              <a:cxnSpLocks/>
              <a:stCxn id="80" idx="1"/>
            </p:cNvCxnSpPr>
            <p:nvPr/>
          </p:nvCxnSpPr>
          <p:spPr>
            <a:xfrm rot="10800000">
              <a:off x="10488056" y="5280707"/>
              <a:ext cx="215555" cy="1562762"/>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Rounded Rectangular Callout 82">
            <a:extLst>
              <a:ext uri="{FF2B5EF4-FFF2-40B4-BE49-F238E27FC236}">
                <a16:creationId xmlns:a16="http://schemas.microsoft.com/office/drawing/2014/main" id="{B2658A04-0BF2-8964-1F61-E123B4C991CC}"/>
              </a:ext>
            </a:extLst>
          </p:cNvPr>
          <p:cNvSpPr/>
          <p:nvPr/>
        </p:nvSpPr>
        <p:spPr>
          <a:xfrm>
            <a:off x="4013196" y="5591333"/>
            <a:ext cx="3428895" cy="490606"/>
          </a:xfrm>
          <a:prstGeom prst="wedgeRoundRectCallout">
            <a:avLst>
              <a:gd name="adj1" fmla="val -96123"/>
              <a:gd name="adj2" fmla="val -88284"/>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Box 83">
            <a:extLst>
              <a:ext uri="{FF2B5EF4-FFF2-40B4-BE49-F238E27FC236}">
                <a16:creationId xmlns:a16="http://schemas.microsoft.com/office/drawing/2014/main" id="{F7B6F3F3-6BC2-B3DD-2377-E617EF029F5D}"/>
              </a:ext>
            </a:extLst>
          </p:cNvPr>
          <p:cNvSpPr txBox="1"/>
          <p:nvPr/>
        </p:nvSpPr>
        <p:spPr>
          <a:xfrm>
            <a:off x="642503" y="2706702"/>
            <a:ext cx="3437050" cy="830997"/>
          </a:xfrm>
          <a:prstGeom prst="rect">
            <a:avLst/>
          </a:prstGeom>
          <a:noFill/>
        </p:spPr>
        <p:txBody>
          <a:bodyPr wrap="square" rtlCol="0">
            <a:spAutoFit/>
          </a:bodyPr>
          <a:lstStyle/>
          <a:p>
            <a:r>
              <a:rPr lang="en-AU" sz="2400" dirty="0"/>
              <a:t>There’s a passport for every goods shipment</a:t>
            </a:r>
            <a:endParaRPr lang="en-AU" dirty="0"/>
          </a:p>
        </p:txBody>
      </p:sp>
      <p:sp>
        <p:nvSpPr>
          <p:cNvPr id="85" name="TextBox 84">
            <a:extLst>
              <a:ext uri="{FF2B5EF4-FFF2-40B4-BE49-F238E27FC236}">
                <a16:creationId xmlns:a16="http://schemas.microsoft.com/office/drawing/2014/main" id="{FD3F88BF-23D1-E77A-893B-C9A64F360252}"/>
              </a:ext>
            </a:extLst>
          </p:cNvPr>
          <p:cNvSpPr txBox="1"/>
          <p:nvPr/>
        </p:nvSpPr>
        <p:spPr>
          <a:xfrm>
            <a:off x="2815838" y="5071578"/>
            <a:ext cx="889518" cy="461665"/>
          </a:xfrm>
          <a:prstGeom prst="rect">
            <a:avLst/>
          </a:prstGeom>
          <a:noFill/>
        </p:spPr>
        <p:txBody>
          <a:bodyPr wrap="square" rtlCol="0">
            <a:spAutoFit/>
          </a:bodyPr>
          <a:lstStyle/>
          <a:p>
            <a:r>
              <a:rPr lang="en-AU" sz="2400" dirty="0"/>
              <a:t>Links</a:t>
            </a:r>
            <a:endParaRPr lang="en-AU" dirty="0"/>
          </a:p>
        </p:txBody>
      </p:sp>
      <p:sp>
        <p:nvSpPr>
          <p:cNvPr id="86" name="TextBox 85">
            <a:extLst>
              <a:ext uri="{FF2B5EF4-FFF2-40B4-BE49-F238E27FC236}">
                <a16:creationId xmlns:a16="http://schemas.microsoft.com/office/drawing/2014/main" id="{C547A715-30C3-4704-09A4-B856C16D11F0}"/>
              </a:ext>
            </a:extLst>
          </p:cNvPr>
          <p:cNvSpPr txBox="1"/>
          <p:nvPr/>
        </p:nvSpPr>
        <p:spPr>
          <a:xfrm>
            <a:off x="7473008" y="5027113"/>
            <a:ext cx="1144075" cy="646331"/>
          </a:xfrm>
          <a:prstGeom prst="rect">
            <a:avLst/>
          </a:prstGeom>
          <a:noFill/>
        </p:spPr>
        <p:txBody>
          <a:bodyPr wrap="square" rtlCol="0">
            <a:spAutoFit/>
          </a:bodyPr>
          <a:lstStyle/>
          <a:p>
            <a:r>
              <a:rPr lang="en-AU" dirty="0"/>
              <a:t>IFRS topic mapped</a:t>
            </a:r>
            <a:endParaRPr lang="en-AU" sz="1400" dirty="0"/>
          </a:p>
        </p:txBody>
      </p:sp>
      <p:pic>
        <p:nvPicPr>
          <p:cNvPr id="87" name="Picture 86" descr="IFRS - IFRS Sustainability products and services">
            <a:extLst>
              <a:ext uri="{FF2B5EF4-FFF2-40B4-BE49-F238E27FC236}">
                <a16:creationId xmlns:a16="http://schemas.microsoft.com/office/drawing/2014/main" id="{53BAA0DE-96A3-65C5-6FED-99411540F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4409" y="3952544"/>
            <a:ext cx="1839434" cy="470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06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AB099-4DA8-8AA9-22A4-3A1B537C6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D81CCA-0F47-3D4D-EC60-E83726AA627A}"/>
              </a:ext>
            </a:extLst>
          </p:cNvPr>
          <p:cNvSpPr txBox="1"/>
          <p:nvPr/>
        </p:nvSpPr>
        <p:spPr>
          <a:xfrm>
            <a:off x="641157" y="378092"/>
            <a:ext cx="8777275" cy="642484"/>
          </a:xfrm>
          <a:prstGeom prst="rect">
            <a:avLst/>
          </a:prstGeom>
          <a:noFill/>
        </p:spPr>
        <p:txBody>
          <a:bodyPr wrap="none" rtlCol="0">
            <a:spAutoFit/>
          </a:bodyPr>
          <a:lstStyle/>
          <a:p>
            <a:r>
              <a:rPr lang="en-AU" sz="3575" b="1" dirty="0">
                <a:solidFill>
                  <a:schemeClr val="accent1">
                    <a:lumMod val="50000"/>
                  </a:schemeClr>
                </a:solidFill>
              </a:rPr>
              <a:t>Challenge #3 – greenwashing &amp; due-diligence</a:t>
            </a:r>
          </a:p>
        </p:txBody>
      </p:sp>
      <p:sp>
        <p:nvSpPr>
          <p:cNvPr id="4121" name="TextBox 4120">
            <a:extLst>
              <a:ext uri="{FF2B5EF4-FFF2-40B4-BE49-F238E27FC236}">
                <a16:creationId xmlns:a16="http://schemas.microsoft.com/office/drawing/2014/main" id="{DA324B9D-AB87-FBC8-69E7-141A482E64DF}"/>
              </a:ext>
            </a:extLst>
          </p:cNvPr>
          <p:cNvSpPr txBox="1"/>
          <p:nvPr/>
        </p:nvSpPr>
        <p:spPr>
          <a:xfrm>
            <a:off x="641157" y="1855187"/>
            <a:ext cx="10354221" cy="1815882"/>
          </a:xfrm>
          <a:prstGeom prst="rect">
            <a:avLst/>
          </a:prstGeom>
          <a:noFill/>
        </p:spPr>
        <p:txBody>
          <a:bodyPr wrap="square" rtlCol="0">
            <a:spAutoFit/>
          </a:bodyPr>
          <a:lstStyle/>
          <a:p>
            <a:r>
              <a:rPr lang="en-AU" sz="2800" dirty="0"/>
              <a:t>Greenwashing is already endemic.  Differentiated supply decisions will provide even stronger incentives to make false claims.  Due diligence regulations may impose liabilities on organisations for false claims from their suppliers. How to add sufficient </a:t>
            </a:r>
            <a:r>
              <a:rPr lang="en-AU" sz="2800" b="1" u="sng" dirty="0"/>
              <a:t>trust</a:t>
            </a:r>
            <a:r>
              <a:rPr lang="en-AU" sz="2800" dirty="0"/>
              <a:t> to the system? </a:t>
            </a:r>
            <a:endParaRPr lang="en-AU" sz="2000" dirty="0"/>
          </a:p>
        </p:txBody>
      </p:sp>
    </p:spTree>
    <p:extLst>
      <p:ext uri="{BB962C8B-B14F-4D97-AF65-F5344CB8AC3E}">
        <p14:creationId xmlns:p14="http://schemas.microsoft.com/office/powerpoint/2010/main" val="31690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36936-C3DA-E2C4-A173-693A54CE12DC}"/>
            </a:ext>
          </a:extLst>
        </p:cNvPr>
        <p:cNvGrpSpPr/>
        <p:nvPr/>
      </p:nvGrpSpPr>
      <p:grpSpPr>
        <a:xfrm>
          <a:off x="0" y="0"/>
          <a:ext cx="0" cy="0"/>
          <a:chOff x="0" y="0"/>
          <a:chExt cx="0" cy="0"/>
        </a:xfrm>
      </p:grpSpPr>
      <p:sp>
        <p:nvSpPr>
          <p:cNvPr id="72" name="Rounded Rectangle 71">
            <a:extLst>
              <a:ext uri="{FF2B5EF4-FFF2-40B4-BE49-F238E27FC236}">
                <a16:creationId xmlns:a16="http://schemas.microsoft.com/office/drawing/2014/main" id="{303DB379-6FB0-EF03-82ED-A47A5F31D5BD}"/>
              </a:ext>
            </a:extLst>
          </p:cNvPr>
          <p:cNvSpPr/>
          <p:nvPr/>
        </p:nvSpPr>
        <p:spPr>
          <a:xfrm>
            <a:off x="4705246" y="2471183"/>
            <a:ext cx="3420036" cy="4037834"/>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Picture 6" descr="Digital Certificate Icon Vector Images (over 8,400)">
            <a:extLst>
              <a:ext uri="{FF2B5EF4-FFF2-40B4-BE49-F238E27FC236}">
                <a16:creationId xmlns:a16="http://schemas.microsoft.com/office/drawing/2014/main" id="{D87279E9-EF40-B8C4-B13F-08E65C69521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4442496" y="6030688"/>
            <a:ext cx="600128" cy="600647"/>
          </a:xfrm>
          <a:prstGeom prst="ellipse">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F61A5D-21D1-F112-EFC5-035228C1A891}"/>
              </a:ext>
            </a:extLst>
          </p:cNvPr>
          <p:cNvSpPr txBox="1"/>
          <p:nvPr/>
        </p:nvSpPr>
        <p:spPr>
          <a:xfrm>
            <a:off x="641157" y="378092"/>
            <a:ext cx="9715673" cy="642484"/>
          </a:xfrm>
          <a:prstGeom prst="rect">
            <a:avLst/>
          </a:prstGeom>
          <a:noFill/>
        </p:spPr>
        <p:txBody>
          <a:bodyPr wrap="none" rtlCol="0">
            <a:spAutoFit/>
          </a:bodyPr>
          <a:lstStyle/>
          <a:p>
            <a:r>
              <a:rPr lang="en-AU" sz="3575" b="1" dirty="0">
                <a:solidFill>
                  <a:schemeClr val="accent1">
                    <a:lumMod val="50000"/>
                  </a:schemeClr>
                </a:solidFill>
              </a:rPr>
              <a:t>#3 – UNTP includes </a:t>
            </a:r>
            <a:r>
              <a:rPr lang="en-AU" sz="3575" b="1" u="sng" dirty="0">
                <a:solidFill>
                  <a:schemeClr val="accent1">
                    <a:lumMod val="50000"/>
                  </a:schemeClr>
                </a:solidFill>
              </a:rPr>
              <a:t>verifiable conformity evidence</a:t>
            </a:r>
            <a:endParaRPr lang="en-AU" sz="3575" b="1" i="1" u="sng" dirty="0">
              <a:solidFill>
                <a:schemeClr val="accent1">
                  <a:lumMod val="50000"/>
                </a:schemeClr>
              </a:solidFill>
            </a:endParaRPr>
          </a:p>
        </p:txBody>
      </p:sp>
      <p:sp>
        <p:nvSpPr>
          <p:cNvPr id="36" name="TextBox 35">
            <a:extLst>
              <a:ext uri="{FF2B5EF4-FFF2-40B4-BE49-F238E27FC236}">
                <a16:creationId xmlns:a16="http://schemas.microsoft.com/office/drawing/2014/main" id="{789B2BE0-8695-E5FE-A9BC-19296F8A9288}"/>
              </a:ext>
            </a:extLst>
          </p:cNvPr>
          <p:cNvSpPr txBox="1"/>
          <p:nvPr/>
        </p:nvSpPr>
        <p:spPr>
          <a:xfrm>
            <a:off x="699046" y="1038780"/>
            <a:ext cx="10860053" cy="954107"/>
          </a:xfrm>
          <a:prstGeom prst="rect">
            <a:avLst/>
          </a:prstGeom>
          <a:noFill/>
        </p:spPr>
        <p:txBody>
          <a:bodyPr wrap="square" rtlCol="0">
            <a:spAutoFit/>
          </a:bodyPr>
          <a:lstStyle/>
          <a:p>
            <a:r>
              <a:rPr lang="en-AU" sz="2800" dirty="0"/>
              <a:t>Digital product conformity credential - developed in conjunction with national accreditation authorities and conformity assessment bodies.</a:t>
            </a:r>
          </a:p>
        </p:txBody>
      </p:sp>
      <p:sp>
        <p:nvSpPr>
          <p:cNvPr id="12" name="Rounded Rectangle 11">
            <a:extLst>
              <a:ext uri="{FF2B5EF4-FFF2-40B4-BE49-F238E27FC236}">
                <a16:creationId xmlns:a16="http://schemas.microsoft.com/office/drawing/2014/main" id="{9DC3B250-582A-A95C-CEE0-327B9062F9B6}"/>
              </a:ext>
            </a:extLst>
          </p:cNvPr>
          <p:cNvSpPr/>
          <p:nvPr/>
        </p:nvSpPr>
        <p:spPr>
          <a:xfrm>
            <a:off x="1059811" y="2291594"/>
            <a:ext cx="2211027" cy="2759402"/>
          </a:xfrm>
          <a:prstGeom prst="roundRect">
            <a:avLst>
              <a:gd name="adj" fmla="val 4449"/>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3" name="Rounded Rectangle 12">
            <a:extLst>
              <a:ext uri="{FF2B5EF4-FFF2-40B4-BE49-F238E27FC236}">
                <a16:creationId xmlns:a16="http://schemas.microsoft.com/office/drawing/2014/main" id="{55706087-2FF6-84C5-B49B-C6E8190F6A73}"/>
              </a:ext>
            </a:extLst>
          </p:cNvPr>
          <p:cNvSpPr/>
          <p:nvPr/>
        </p:nvSpPr>
        <p:spPr>
          <a:xfrm>
            <a:off x="1333754" y="3183341"/>
            <a:ext cx="1662912"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Product Information</a:t>
            </a:r>
          </a:p>
        </p:txBody>
      </p:sp>
      <p:sp>
        <p:nvSpPr>
          <p:cNvPr id="14" name="Rounded Rectangle 13">
            <a:extLst>
              <a:ext uri="{FF2B5EF4-FFF2-40B4-BE49-F238E27FC236}">
                <a16:creationId xmlns:a16="http://schemas.microsoft.com/office/drawing/2014/main" id="{6909AB92-6F2B-02B6-FBEA-8EF424B5E86A}"/>
              </a:ext>
            </a:extLst>
          </p:cNvPr>
          <p:cNvSpPr/>
          <p:nvPr/>
        </p:nvSpPr>
        <p:spPr>
          <a:xfrm>
            <a:off x="1575088" y="3464042"/>
            <a:ext cx="1421578"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Provenance Data</a:t>
            </a:r>
          </a:p>
        </p:txBody>
      </p:sp>
      <p:sp>
        <p:nvSpPr>
          <p:cNvPr id="15" name="Rounded Rectangle 14">
            <a:extLst>
              <a:ext uri="{FF2B5EF4-FFF2-40B4-BE49-F238E27FC236}">
                <a16:creationId xmlns:a16="http://schemas.microsoft.com/office/drawing/2014/main" id="{0FA0AAF1-21B1-629F-3692-DEBB5521295B}"/>
              </a:ext>
            </a:extLst>
          </p:cNvPr>
          <p:cNvSpPr/>
          <p:nvPr/>
        </p:nvSpPr>
        <p:spPr>
          <a:xfrm>
            <a:off x="1342614" y="4404946"/>
            <a:ext cx="1662911"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Item/Batch Data</a:t>
            </a:r>
          </a:p>
        </p:txBody>
      </p:sp>
      <p:sp>
        <p:nvSpPr>
          <p:cNvPr id="16" name="Rounded Rectangle 15">
            <a:extLst>
              <a:ext uri="{FF2B5EF4-FFF2-40B4-BE49-F238E27FC236}">
                <a16:creationId xmlns:a16="http://schemas.microsoft.com/office/drawing/2014/main" id="{8FFF0120-D3D9-C488-0FE1-A34D6C405691}"/>
              </a:ext>
            </a:extLst>
          </p:cNvPr>
          <p:cNvSpPr/>
          <p:nvPr/>
        </p:nvSpPr>
        <p:spPr>
          <a:xfrm>
            <a:off x="1582366" y="2579658"/>
            <a:ext cx="1414301"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Organisation</a:t>
            </a:r>
          </a:p>
        </p:txBody>
      </p:sp>
      <p:sp>
        <p:nvSpPr>
          <p:cNvPr id="17" name="Rounded Rectangle 16">
            <a:extLst>
              <a:ext uri="{FF2B5EF4-FFF2-40B4-BE49-F238E27FC236}">
                <a16:creationId xmlns:a16="http://schemas.microsoft.com/office/drawing/2014/main" id="{EA5795A2-7300-8E05-4182-8A7D4AAADC6F}"/>
              </a:ext>
            </a:extLst>
          </p:cNvPr>
          <p:cNvSpPr/>
          <p:nvPr/>
        </p:nvSpPr>
        <p:spPr>
          <a:xfrm>
            <a:off x="1582365" y="2880045"/>
            <a:ext cx="1414301"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Facility Data</a:t>
            </a:r>
          </a:p>
        </p:txBody>
      </p:sp>
      <p:sp>
        <p:nvSpPr>
          <p:cNvPr id="18" name="TextBox 17">
            <a:extLst>
              <a:ext uri="{FF2B5EF4-FFF2-40B4-BE49-F238E27FC236}">
                <a16:creationId xmlns:a16="http://schemas.microsoft.com/office/drawing/2014/main" id="{E7D90F3E-E118-B4AF-C0B9-D53E640D8897}"/>
              </a:ext>
            </a:extLst>
          </p:cNvPr>
          <p:cNvSpPr txBox="1"/>
          <p:nvPr/>
        </p:nvSpPr>
        <p:spPr>
          <a:xfrm>
            <a:off x="1380792" y="2309602"/>
            <a:ext cx="1607715" cy="210331"/>
          </a:xfrm>
          <a:prstGeom prst="rect">
            <a:avLst/>
          </a:prstGeom>
          <a:noFill/>
        </p:spPr>
        <p:txBody>
          <a:bodyPr wrap="none" rtlCol="0">
            <a:spAutoFit/>
          </a:bodyPr>
          <a:lstStyle/>
          <a:p>
            <a:pPr algn="ctr"/>
            <a:r>
              <a:rPr lang="en-AU" sz="1400" b="1" dirty="0">
                <a:solidFill>
                  <a:schemeClr val="bg1"/>
                </a:solidFill>
              </a:rPr>
              <a:t>UN Digital Product Passport</a:t>
            </a:r>
          </a:p>
        </p:txBody>
      </p:sp>
      <p:cxnSp>
        <p:nvCxnSpPr>
          <p:cNvPr id="19" name="Elbow Connector 18">
            <a:extLst>
              <a:ext uri="{FF2B5EF4-FFF2-40B4-BE49-F238E27FC236}">
                <a16:creationId xmlns:a16="http://schemas.microsoft.com/office/drawing/2014/main" id="{BF77677C-6914-A91F-F868-80048DF27821}"/>
              </a:ext>
            </a:extLst>
          </p:cNvPr>
          <p:cNvCxnSpPr>
            <a:cxnSpLocks/>
            <a:stCxn id="16" idx="1"/>
          </p:cNvCxnSpPr>
          <p:nvPr/>
        </p:nvCxnSpPr>
        <p:spPr>
          <a:xfrm rot="10800000" flipV="1">
            <a:off x="1442016" y="2692262"/>
            <a:ext cx="140350" cy="49107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B5F9492-2DC8-E4B2-9F93-2A9021E5900F}"/>
              </a:ext>
            </a:extLst>
          </p:cNvPr>
          <p:cNvCxnSpPr>
            <a:cxnSpLocks/>
            <a:stCxn id="17" idx="1"/>
          </p:cNvCxnSpPr>
          <p:nvPr/>
        </p:nvCxnSpPr>
        <p:spPr>
          <a:xfrm rot="10800000" flipV="1">
            <a:off x="1442015" y="2992650"/>
            <a:ext cx="140350" cy="22520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D9583AA2-F021-1D99-4D6B-6D36BE8918BF}"/>
              </a:ext>
            </a:extLst>
          </p:cNvPr>
          <p:cNvCxnSpPr>
            <a:cxnSpLocks/>
            <a:stCxn id="14" idx="1"/>
          </p:cNvCxnSpPr>
          <p:nvPr/>
        </p:nvCxnSpPr>
        <p:spPr>
          <a:xfrm rot="10800000">
            <a:off x="1431464" y="3352811"/>
            <a:ext cx="143623" cy="2238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E98233B-E8E3-AC39-FADA-46E5F9B7EB89}"/>
              </a:ext>
            </a:extLst>
          </p:cNvPr>
          <p:cNvCxnSpPr>
            <a:cxnSpLocks/>
            <a:stCxn id="15" idx="1"/>
            <a:endCxn id="13" idx="1"/>
          </p:cNvCxnSpPr>
          <p:nvPr/>
        </p:nvCxnSpPr>
        <p:spPr>
          <a:xfrm rot="10800000">
            <a:off x="1333754" y="3295945"/>
            <a:ext cx="8860" cy="1221605"/>
          </a:xfrm>
          <a:prstGeom prst="bentConnector3">
            <a:avLst>
              <a:gd name="adj1" fmla="val 222486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4F6F9E6-646B-C249-AB95-4C819A4F9473}"/>
              </a:ext>
            </a:extLst>
          </p:cNvPr>
          <p:cNvCxnSpPr>
            <a:cxnSpLocks/>
            <a:stCxn id="39" idx="1"/>
          </p:cNvCxnSpPr>
          <p:nvPr/>
        </p:nvCxnSpPr>
        <p:spPr>
          <a:xfrm rot="10800000">
            <a:off x="1448901" y="4574046"/>
            <a:ext cx="143907" cy="22520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1050F0A-E3D2-F46B-31D9-99CDA65D5B86}"/>
              </a:ext>
            </a:extLst>
          </p:cNvPr>
          <p:cNvCxnSpPr>
            <a:cxnSpLocks/>
            <a:stCxn id="41" idx="1"/>
          </p:cNvCxnSpPr>
          <p:nvPr/>
        </p:nvCxnSpPr>
        <p:spPr>
          <a:xfrm rot="10800000">
            <a:off x="1452315" y="4024984"/>
            <a:ext cx="143622" cy="17079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357CEB1-49D9-B096-1265-3B5F801D9E14}"/>
              </a:ext>
            </a:extLst>
          </p:cNvPr>
          <p:cNvCxnSpPr>
            <a:cxnSpLocks/>
            <a:stCxn id="43" idx="1"/>
            <a:endCxn id="13" idx="1"/>
          </p:cNvCxnSpPr>
          <p:nvPr/>
        </p:nvCxnSpPr>
        <p:spPr>
          <a:xfrm rot="10800000">
            <a:off x="1333754" y="3295945"/>
            <a:ext cx="19275" cy="584249"/>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5E9B2DD2-977A-A75D-CE09-395477876FD9}"/>
              </a:ext>
            </a:extLst>
          </p:cNvPr>
          <p:cNvSpPr/>
          <p:nvPr/>
        </p:nvSpPr>
        <p:spPr>
          <a:xfrm>
            <a:off x="1642080" y="4727850"/>
            <a:ext cx="1412718"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050" i="1" dirty="0">
              <a:solidFill>
                <a:schemeClr val="accent6">
                  <a:lumMod val="50000"/>
                </a:schemeClr>
              </a:solidFill>
            </a:endParaRPr>
          </a:p>
        </p:txBody>
      </p:sp>
      <p:sp>
        <p:nvSpPr>
          <p:cNvPr id="39" name="Rounded Rectangle 38">
            <a:extLst>
              <a:ext uri="{FF2B5EF4-FFF2-40B4-BE49-F238E27FC236}">
                <a16:creationId xmlns:a16="http://schemas.microsoft.com/office/drawing/2014/main" id="{8D1CB364-C3C1-0A19-F875-7A959F8137E2}"/>
              </a:ext>
            </a:extLst>
          </p:cNvPr>
          <p:cNvSpPr/>
          <p:nvPr/>
        </p:nvSpPr>
        <p:spPr>
          <a:xfrm>
            <a:off x="1592807" y="4686649"/>
            <a:ext cx="1412718"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Traceability Events</a:t>
            </a:r>
          </a:p>
        </p:txBody>
      </p:sp>
      <p:sp>
        <p:nvSpPr>
          <p:cNvPr id="40" name="Rounded Rectangle 39">
            <a:extLst>
              <a:ext uri="{FF2B5EF4-FFF2-40B4-BE49-F238E27FC236}">
                <a16:creationId xmlns:a16="http://schemas.microsoft.com/office/drawing/2014/main" id="{3D726389-AB85-AE50-8C24-28E0FCAE125F}"/>
              </a:ext>
            </a:extLst>
          </p:cNvPr>
          <p:cNvSpPr/>
          <p:nvPr/>
        </p:nvSpPr>
        <p:spPr>
          <a:xfrm>
            <a:off x="1640862" y="4131318"/>
            <a:ext cx="1412718"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050" i="1" dirty="0">
              <a:solidFill>
                <a:schemeClr val="accent6">
                  <a:lumMod val="50000"/>
                </a:schemeClr>
              </a:solidFill>
            </a:endParaRPr>
          </a:p>
        </p:txBody>
      </p:sp>
      <p:sp>
        <p:nvSpPr>
          <p:cNvPr id="41" name="Rounded Rectangle 40">
            <a:extLst>
              <a:ext uri="{FF2B5EF4-FFF2-40B4-BE49-F238E27FC236}">
                <a16:creationId xmlns:a16="http://schemas.microsoft.com/office/drawing/2014/main" id="{D8441E0E-DC21-AAB6-6651-2C7B14492385}"/>
              </a:ext>
            </a:extLst>
          </p:cNvPr>
          <p:cNvSpPr/>
          <p:nvPr/>
        </p:nvSpPr>
        <p:spPr>
          <a:xfrm>
            <a:off x="1595936" y="4083178"/>
            <a:ext cx="1412718"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ESG Metric Value</a:t>
            </a:r>
          </a:p>
        </p:txBody>
      </p:sp>
      <p:sp>
        <p:nvSpPr>
          <p:cNvPr id="42" name="Rounded Rectangle 41">
            <a:extLst>
              <a:ext uri="{FF2B5EF4-FFF2-40B4-BE49-F238E27FC236}">
                <a16:creationId xmlns:a16="http://schemas.microsoft.com/office/drawing/2014/main" id="{EEDB2B55-5F27-D2BD-34E2-812988332D49}"/>
              </a:ext>
            </a:extLst>
          </p:cNvPr>
          <p:cNvSpPr/>
          <p:nvPr/>
        </p:nvSpPr>
        <p:spPr>
          <a:xfrm>
            <a:off x="1396721" y="3812640"/>
            <a:ext cx="1652496"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050" i="1" dirty="0">
              <a:solidFill>
                <a:schemeClr val="accent6">
                  <a:lumMod val="50000"/>
                </a:schemeClr>
              </a:solidFill>
            </a:endParaRPr>
          </a:p>
        </p:txBody>
      </p:sp>
      <p:sp>
        <p:nvSpPr>
          <p:cNvPr id="43" name="Rounded Rectangle 42">
            <a:extLst>
              <a:ext uri="{FF2B5EF4-FFF2-40B4-BE49-F238E27FC236}">
                <a16:creationId xmlns:a16="http://schemas.microsoft.com/office/drawing/2014/main" id="{270AB0F8-C3AB-9DD1-6170-8ADC8EFC96D5}"/>
              </a:ext>
            </a:extLst>
          </p:cNvPr>
          <p:cNvSpPr/>
          <p:nvPr/>
        </p:nvSpPr>
        <p:spPr>
          <a:xfrm>
            <a:off x="1353029" y="3767589"/>
            <a:ext cx="1652496" cy="22520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100" dirty="0">
                <a:solidFill>
                  <a:schemeClr val="accent6">
                    <a:lumMod val="50000"/>
                  </a:schemeClr>
                </a:solidFill>
              </a:rPr>
              <a:t>Sustainability Claims</a:t>
            </a:r>
          </a:p>
        </p:txBody>
      </p:sp>
      <p:cxnSp>
        <p:nvCxnSpPr>
          <p:cNvPr id="45" name="Elbow Connector 44">
            <a:extLst>
              <a:ext uri="{FF2B5EF4-FFF2-40B4-BE49-F238E27FC236}">
                <a16:creationId xmlns:a16="http://schemas.microsoft.com/office/drawing/2014/main" id="{D66EEE13-57CB-03CF-521A-40739735C753}"/>
              </a:ext>
            </a:extLst>
          </p:cNvPr>
          <p:cNvCxnSpPr>
            <a:cxnSpLocks/>
          </p:cNvCxnSpPr>
          <p:nvPr/>
        </p:nvCxnSpPr>
        <p:spPr>
          <a:xfrm>
            <a:off x="3001443" y="3017410"/>
            <a:ext cx="47775" cy="847813"/>
          </a:xfrm>
          <a:prstGeom prst="bentConnector3">
            <a:avLst>
              <a:gd name="adj1" fmla="val 38203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6" descr="Digital Certificate Icon Vector Images (over 8,400)">
            <a:extLst>
              <a:ext uri="{FF2B5EF4-FFF2-40B4-BE49-F238E27FC236}">
                <a16:creationId xmlns:a16="http://schemas.microsoft.com/office/drawing/2014/main" id="{A560318C-F44D-F02E-B3A8-67C202D6CAEF}"/>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3065788" y="4822573"/>
            <a:ext cx="428527" cy="410474"/>
          </a:xfrm>
          <a:prstGeom prst="ellipse">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5E72832-53A8-8968-70A2-8B8EB2A42D7C}"/>
              </a:ext>
            </a:extLst>
          </p:cNvPr>
          <p:cNvSpPr txBox="1"/>
          <p:nvPr/>
        </p:nvSpPr>
        <p:spPr>
          <a:xfrm>
            <a:off x="8963137" y="2484232"/>
            <a:ext cx="1263476" cy="584775"/>
          </a:xfrm>
          <a:prstGeom prst="rect">
            <a:avLst/>
          </a:prstGeom>
          <a:noFill/>
        </p:spPr>
        <p:txBody>
          <a:bodyPr wrap="square" rtlCol="0">
            <a:spAutoFit/>
          </a:bodyPr>
          <a:lstStyle/>
          <a:p>
            <a:r>
              <a:rPr lang="en-AU" sz="3200" b="1" dirty="0"/>
              <a:t>UNTP</a:t>
            </a:r>
          </a:p>
        </p:txBody>
      </p:sp>
      <p:pic>
        <p:nvPicPr>
          <p:cNvPr id="53" name="Picture 52">
            <a:extLst>
              <a:ext uri="{FF2B5EF4-FFF2-40B4-BE49-F238E27FC236}">
                <a16:creationId xmlns:a16="http://schemas.microsoft.com/office/drawing/2014/main" id="{8791196B-E0B0-10AE-655C-EE5E9E611CDE}"/>
              </a:ext>
            </a:extLst>
          </p:cNvPr>
          <p:cNvPicPr>
            <a:picLocks noChangeAspect="1"/>
          </p:cNvPicPr>
          <p:nvPr/>
        </p:nvPicPr>
        <p:blipFill>
          <a:blip r:embed="rId4"/>
          <a:stretch>
            <a:fillRect/>
          </a:stretch>
        </p:blipFill>
        <p:spPr>
          <a:xfrm>
            <a:off x="10299464" y="2306044"/>
            <a:ext cx="1117563" cy="933723"/>
          </a:xfrm>
          <a:prstGeom prst="rect">
            <a:avLst/>
          </a:prstGeom>
        </p:spPr>
      </p:pic>
      <p:sp>
        <p:nvSpPr>
          <p:cNvPr id="3" name="Rounded Rectangle 2">
            <a:extLst>
              <a:ext uri="{FF2B5EF4-FFF2-40B4-BE49-F238E27FC236}">
                <a16:creationId xmlns:a16="http://schemas.microsoft.com/office/drawing/2014/main" id="{62BECB5C-51F1-0768-5820-4B3E6E14DC12}"/>
              </a:ext>
            </a:extLst>
          </p:cNvPr>
          <p:cNvSpPr/>
          <p:nvPr/>
        </p:nvSpPr>
        <p:spPr>
          <a:xfrm>
            <a:off x="4431881" y="2245974"/>
            <a:ext cx="3420036" cy="4037834"/>
          </a:xfrm>
          <a:prstGeom prst="roundRect">
            <a:avLst>
              <a:gd name="adj" fmla="val 4449"/>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ounded Rectangle 4">
            <a:extLst>
              <a:ext uri="{FF2B5EF4-FFF2-40B4-BE49-F238E27FC236}">
                <a16:creationId xmlns:a16="http://schemas.microsoft.com/office/drawing/2014/main" id="{2D281E12-6F78-5165-B4C3-5E95AF72385E}"/>
              </a:ext>
            </a:extLst>
          </p:cNvPr>
          <p:cNvSpPr/>
          <p:nvPr/>
        </p:nvSpPr>
        <p:spPr>
          <a:xfrm>
            <a:off x="4937432" y="3550868"/>
            <a:ext cx="2328814"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Conformity Attestation</a:t>
            </a:r>
          </a:p>
        </p:txBody>
      </p:sp>
      <p:sp>
        <p:nvSpPr>
          <p:cNvPr id="7" name="Rounded Rectangle 6">
            <a:extLst>
              <a:ext uri="{FF2B5EF4-FFF2-40B4-BE49-F238E27FC236}">
                <a16:creationId xmlns:a16="http://schemas.microsoft.com/office/drawing/2014/main" id="{83D1FE29-A70A-B7AC-1E64-704215AE9EC5}"/>
              </a:ext>
            </a:extLst>
          </p:cNvPr>
          <p:cNvSpPr/>
          <p:nvPr/>
        </p:nvSpPr>
        <p:spPr>
          <a:xfrm>
            <a:off x="5275407" y="3961618"/>
            <a:ext cx="1990839"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Assessment Body</a:t>
            </a:r>
          </a:p>
        </p:txBody>
      </p:sp>
      <p:sp>
        <p:nvSpPr>
          <p:cNvPr id="9" name="Rounded Rectangle 8">
            <a:extLst>
              <a:ext uri="{FF2B5EF4-FFF2-40B4-BE49-F238E27FC236}">
                <a16:creationId xmlns:a16="http://schemas.microsoft.com/office/drawing/2014/main" id="{559890AD-C30A-E0FB-32C3-8040D7D90362}"/>
              </a:ext>
            </a:extLst>
          </p:cNvPr>
          <p:cNvSpPr/>
          <p:nvPr/>
        </p:nvSpPr>
        <p:spPr>
          <a:xfrm>
            <a:off x="5285599" y="2667498"/>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Accreditation</a:t>
            </a:r>
          </a:p>
        </p:txBody>
      </p:sp>
      <p:sp>
        <p:nvSpPr>
          <p:cNvPr id="10" name="Rounded Rectangle 9">
            <a:extLst>
              <a:ext uri="{FF2B5EF4-FFF2-40B4-BE49-F238E27FC236}">
                <a16:creationId xmlns:a16="http://schemas.microsoft.com/office/drawing/2014/main" id="{C4757C59-415E-E508-1958-F5210A2AB37A}"/>
              </a:ext>
            </a:extLst>
          </p:cNvPr>
          <p:cNvSpPr/>
          <p:nvPr/>
        </p:nvSpPr>
        <p:spPr>
          <a:xfrm>
            <a:off x="5285598" y="3107054"/>
            <a:ext cx="1980648"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Scheme or Regulation</a:t>
            </a:r>
          </a:p>
        </p:txBody>
      </p:sp>
      <p:sp>
        <p:nvSpPr>
          <p:cNvPr id="21" name="TextBox 20">
            <a:extLst>
              <a:ext uri="{FF2B5EF4-FFF2-40B4-BE49-F238E27FC236}">
                <a16:creationId xmlns:a16="http://schemas.microsoft.com/office/drawing/2014/main" id="{BEB720A7-1D4C-9E3D-0508-0DE4335BD497}"/>
              </a:ext>
            </a:extLst>
          </p:cNvPr>
          <p:cNvSpPr txBox="1"/>
          <p:nvPr/>
        </p:nvSpPr>
        <p:spPr>
          <a:xfrm>
            <a:off x="4469195" y="2272325"/>
            <a:ext cx="3319756" cy="369332"/>
          </a:xfrm>
          <a:prstGeom prst="rect">
            <a:avLst/>
          </a:prstGeom>
          <a:noFill/>
        </p:spPr>
        <p:txBody>
          <a:bodyPr wrap="none" rtlCol="0">
            <a:spAutoFit/>
          </a:bodyPr>
          <a:lstStyle/>
          <a:p>
            <a:pPr algn="ctr"/>
            <a:r>
              <a:rPr lang="en-AU" b="1" dirty="0">
                <a:solidFill>
                  <a:schemeClr val="bg1"/>
                </a:solidFill>
              </a:rPr>
              <a:t>UN Digital Conformity Credential</a:t>
            </a:r>
          </a:p>
        </p:txBody>
      </p:sp>
      <p:cxnSp>
        <p:nvCxnSpPr>
          <p:cNvPr id="22" name="Elbow Connector 21">
            <a:extLst>
              <a:ext uri="{FF2B5EF4-FFF2-40B4-BE49-F238E27FC236}">
                <a16:creationId xmlns:a16="http://schemas.microsoft.com/office/drawing/2014/main" id="{CB6A37B4-E82F-FBF6-3B4A-A6FE037A2FBE}"/>
              </a:ext>
            </a:extLst>
          </p:cNvPr>
          <p:cNvCxnSpPr>
            <a:cxnSpLocks/>
            <a:stCxn id="9" idx="1"/>
          </p:cNvCxnSpPr>
          <p:nvPr/>
        </p:nvCxnSpPr>
        <p:spPr>
          <a:xfrm rot="10800000" flipV="1">
            <a:off x="5089048" y="2832272"/>
            <a:ext cx="196552" cy="718593"/>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B0E5173-13DE-A341-AAFC-EB05E7E47222}"/>
              </a:ext>
            </a:extLst>
          </p:cNvPr>
          <p:cNvCxnSpPr>
            <a:cxnSpLocks/>
            <a:stCxn id="10" idx="1"/>
          </p:cNvCxnSpPr>
          <p:nvPr/>
        </p:nvCxnSpPr>
        <p:spPr>
          <a:xfrm rot="10800000" flipV="1">
            <a:off x="5089046" y="3271829"/>
            <a:ext cx="196552" cy="32954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B726A8BA-365F-2DB6-97D5-4BEB294B9A44}"/>
              </a:ext>
            </a:extLst>
          </p:cNvPr>
          <p:cNvCxnSpPr>
            <a:cxnSpLocks/>
            <a:stCxn id="7" idx="1"/>
          </p:cNvCxnSpPr>
          <p:nvPr/>
        </p:nvCxnSpPr>
        <p:spPr>
          <a:xfrm rot="10800000">
            <a:off x="5074270" y="3798853"/>
            <a:ext cx="201136" cy="327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81FECC6-1AC5-5AA6-5D8A-89F3AF23F31C}"/>
              </a:ext>
            </a:extLst>
          </p:cNvPr>
          <p:cNvCxnSpPr>
            <a:cxnSpLocks/>
            <a:stCxn id="52" idx="1"/>
          </p:cNvCxnSpPr>
          <p:nvPr/>
        </p:nvCxnSpPr>
        <p:spPr>
          <a:xfrm rot="10800000">
            <a:off x="5074270" y="4816549"/>
            <a:ext cx="225953" cy="1098885"/>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FAFF3C5-AB11-E60A-CE98-498F58F4D7B6}"/>
              </a:ext>
            </a:extLst>
          </p:cNvPr>
          <p:cNvCxnSpPr>
            <a:cxnSpLocks/>
            <a:stCxn id="56" idx="1"/>
          </p:cNvCxnSpPr>
          <p:nvPr/>
        </p:nvCxnSpPr>
        <p:spPr>
          <a:xfrm rot="10800000">
            <a:off x="5103470" y="4782444"/>
            <a:ext cx="201135" cy="249931"/>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F5E09F9-BDAF-C9C3-26A6-514EEAC94A35}"/>
              </a:ext>
            </a:extLst>
          </p:cNvPr>
          <p:cNvCxnSpPr>
            <a:cxnSpLocks/>
            <a:stCxn id="58" idx="1"/>
            <a:endCxn id="5" idx="1"/>
          </p:cNvCxnSpPr>
          <p:nvPr/>
        </p:nvCxnSpPr>
        <p:spPr>
          <a:xfrm rot="10800000">
            <a:off x="4937433" y="3715642"/>
            <a:ext cx="26994" cy="854932"/>
          </a:xfrm>
          <a:prstGeom prst="bentConnector3">
            <a:avLst>
              <a:gd name="adj1" fmla="val 1072559"/>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A0859F85-70C0-863D-130A-D2246860F0AB}"/>
              </a:ext>
            </a:extLst>
          </p:cNvPr>
          <p:cNvSpPr/>
          <p:nvPr/>
        </p:nvSpPr>
        <p:spPr>
          <a:xfrm>
            <a:off x="5369226" y="581094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52" name="Rounded Rectangle 51">
            <a:extLst>
              <a:ext uri="{FF2B5EF4-FFF2-40B4-BE49-F238E27FC236}">
                <a16:creationId xmlns:a16="http://schemas.microsoft.com/office/drawing/2014/main" id="{B567FD87-0864-6443-3CC1-35B12F58495A}"/>
              </a:ext>
            </a:extLst>
          </p:cNvPr>
          <p:cNvSpPr/>
          <p:nvPr/>
        </p:nvSpPr>
        <p:spPr>
          <a:xfrm>
            <a:off x="5300222" y="5750659"/>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Assessed values</a:t>
            </a:r>
          </a:p>
        </p:txBody>
      </p:sp>
      <p:sp>
        <p:nvSpPr>
          <p:cNvPr id="55" name="Rounded Rectangle 54">
            <a:extLst>
              <a:ext uri="{FF2B5EF4-FFF2-40B4-BE49-F238E27FC236}">
                <a16:creationId xmlns:a16="http://schemas.microsoft.com/office/drawing/2014/main" id="{4C855D08-E1B2-340A-8E5F-66F38FD0DB81}"/>
              </a:ext>
            </a:extLst>
          </p:cNvPr>
          <p:cNvSpPr/>
          <p:nvPr/>
        </p:nvSpPr>
        <p:spPr>
          <a:xfrm>
            <a:off x="5367520" y="4938044"/>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56" name="Rounded Rectangle 55">
            <a:extLst>
              <a:ext uri="{FF2B5EF4-FFF2-40B4-BE49-F238E27FC236}">
                <a16:creationId xmlns:a16="http://schemas.microsoft.com/office/drawing/2014/main" id="{3A032711-AB26-3AC1-4250-B037F3FF39EF}"/>
              </a:ext>
            </a:extLst>
          </p:cNvPr>
          <p:cNvSpPr/>
          <p:nvPr/>
        </p:nvSpPr>
        <p:spPr>
          <a:xfrm>
            <a:off x="5304604" y="486760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Products / Facilities</a:t>
            </a:r>
          </a:p>
        </p:txBody>
      </p:sp>
      <p:sp>
        <p:nvSpPr>
          <p:cNvPr id="57" name="Rounded Rectangle 56">
            <a:extLst>
              <a:ext uri="{FF2B5EF4-FFF2-40B4-BE49-F238E27FC236}">
                <a16:creationId xmlns:a16="http://schemas.microsoft.com/office/drawing/2014/main" id="{6EF2826C-C63F-0EB3-6BD2-76A976F7C052}"/>
              </a:ext>
            </a:extLst>
          </p:cNvPr>
          <p:cNvSpPr/>
          <p:nvPr/>
        </p:nvSpPr>
        <p:spPr>
          <a:xfrm>
            <a:off x="5025615" y="4471722"/>
            <a:ext cx="2314227"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58" name="Rounded Rectangle 57">
            <a:extLst>
              <a:ext uri="{FF2B5EF4-FFF2-40B4-BE49-F238E27FC236}">
                <a16:creationId xmlns:a16="http://schemas.microsoft.com/office/drawing/2014/main" id="{90F25117-E198-A71D-50C8-2B01F6399F18}"/>
              </a:ext>
            </a:extLst>
          </p:cNvPr>
          <p:cNvSpPr/>
          <p:nvPr/>
        </p:nvSpPr>
        <p:spPr>
          <a:xfrm>
            <a:off x="4964426" y="4405799"/>
            <a:ext cx="2314227" cy="329549"/>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Conformity Assessment</a:t>
            </a:r>
          </a:p>
        </p:txBody>
      </p:sp>
      <p:cxnSp>
        <p:nvCxnSpPr>
          <p:cNvPr id="61" name="Elbow Connector 60">
            <a:extLst>
              <a:ext uri="{FF2B5EF4-FFF2-40B4-BE49-F238E27FC236}">
                <a16:creationId xmlns:a16="http://schemas.microsoft.com/office/drawing/2014/main" id="{458C864C-6C26-FE27-2B69-C068DF98482B}"/>
              </a:ext>
            </a:extLst>
          </p:cNvPr>
          <p:cNvCxnSpPr>
            <a:cxnSpLocks/>
            <a:stCxn id="10" idx="3"/>
            <a:endCxn id="65" idx="3"/>
          </p:cNvCxnSpPr>
          <p:nvPr/>
        </p:nvCxnSpPr>
        <p:spPr>
          <a:xfrm>
            <a:off x="7266246" y="3271829"/>
            <a:ext cx="19925" cy="2206611"/>
          </a:xfrm>
          <a:prstGeom prst="bentConnector3">
            <a:avLst>
              <a:gd name="adj1" fmla="val 124730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2" name="Picture 6" descr="Digital Certificate Icon Vector Images (over 8,400)">
            <a:extLst>
              <a:ext uri="{FF2B5EF4-FFF2-40B4-BE49-F238E27FC236}">
                <a16:creationId xmlns:a16="http://schemas.microsoft.com/office/drawing/2014/main" id="{4CBBB759-9DF8-E168-2CD2-CBDB37EFAFB7}"/>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49863" t="59405" r="15616" b="5527"/>
          <a:stretch/>
        </p:blipFill>
        <p:spPr bwMode="auto">
          <a:xfrm>
            <a:off x="4169131" y="5692919"/>
            <a:ext cx="600128" cy="600647"/>
          </a:xfrm>
          <a:prstGeom prst="ellipse">
            <a:avLst/>
          </a:prstGeom>
          <a:noFill/>
          <a:extLst>
            <a:ext uri="{909E8E84-426E-40DD-AFC4-6F175D3DCCD1}">
              <a14:hiddenFill xmlns:a14="http://schemas.microsoft.com/office/drawing/2010/main">
                <a:solidFill>
                  <a:srgbClr val="FFFFFF"/>
                </a:solidFill>
              </a14:hiddenFill>
            </a:ext>
          </a:extLst>
        </p:spPr>
      </p:pic>
      <p:sp>
        <p:nvSpPr>
          <p:cNvPr id="64" name="Rounded Rectangle 63">
            <a:extLst>
              <a:ext uri="{FF2B5EF4-FFF2-40B4-BE49-F238E27FC236}">
                <a16:creationId xmlns:a16="http://schemas.microsoft.com/office/drawing/2014/main" id="{78984FD5-6A5B-1231-16BE-E121291DD4E6}"/>
              </a:ext>
            </a:extLst>
          </p:cNvPr>
          <p:cNvSpPr/>
          <p:nvPr/>
        </p:nvSpPr>
        <p:spPr>
          <a:xfrm>
            <a:off x="5370656" y="5384110"/>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AU" sz="1200" i="1" dirty="0">
              <a:solidFill>
                <a:schemeClr val="accent6">
                  <a:lumMod val="50000"/>
                </a:schemeClr>
              </a:solidFill>
            </a:endParaRPr>
          </a:p>
        </p:txBody>
      </p:sp>
      <p:sp>
        <p:nvSpPr>
          <p:cNvPr id="65" name="Rounded Rectangle 64">
            <a:extLst>
              <a:ext uri="{FF2B5EF4-FFF2-40B4-BE49-F238E27FC236}">
                <a16:creationId xmlns:a16="http://schemas.microsoft.com/office/drawing/2014/main" id="{7272C2C4-1498-E26D-02A3-8725017958D7}"/>
              </a:ext>
            </a:extLst>
          </p:cNvPr>
          <p:cNvSpPr/>
          <p:nvPr/>
        </p:nvSpPr>
        <p:spPr>
          <a:xfrm>
            <a:off x="5307740" y="5313666"/>
            <a:ext cx="1978431" cy="329548"/>
          </a:xfrm>
          <a:prstGeom prst="roundRect">
            <a:avLst>
              <a:gd name="adj" fmla="val 704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dirty="0">
                <a:solidFill>
                  <a:schemeClr val="accent6">
                    <a:lumMod val="50000"/>
                  </a:schemeClr>
                </a:solidFill>
              </a:rPr>
              <a:t>Criteria / Metrics</a:t>
            </a:r>
          </a:p>
        </p:txBody>
      </p:sp>
      <p:cxnSp>
        <p:nvCxnSpPr>
          <p:cNvPr id="70" name="Elbow Connector 69">
            <a:extLst>
              <a:ext uri="{FF2B5EF4-FFF2-40B4-BE49-F238E27FC236}">
                <a16:creationId xmlns:a16="http://schemas.microsoft.com/office/drawing/2014/main" id="{C4A5AAFB-75E5-45F4-4117-D9CA73E8812C}"/>
              </a:ext>
            </a:extLst>
          </p:cNvPr>
          <p:cNvCxnSpPr>
            <a:cxnSpLocks/>
            <a:stCxn id="65" idx="1"/>
          </p:cNvCxnSpPr>
          <p:nvPr/>
        </p:nvCxnSpPr>
        <p:spPr>
          <a:xfrm rot="10800000">
            <a:off x="5092280" y="4756362"/>
            <a:ext cx="215460" cy="722079"/>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136DAA0-D47A-F5C0-29D0-5708FCBD6426}"/>
              </a:ext>
            </a:extLst>
          </p:cNvPr>
          <p:cNvSpPr txBox="1"/>
          <p:nvPr/>
        </p:nvSpPr>
        <p:spPr>
          <a:xfrm>
            <a:off x="8673865" y="3560394"/>
            <a:ext cx="3013731" cy="1569660"/>
          </a:xfrm>
          <a:prstGeom prst="rect">
            <a:avLst/>
          </a:prstGeom>
          <a:noFill/>
        </p:spPr>
        <p:txBody>
          <a:bodyPr wrap="square" rtlCol="0">
            <a:spAutoFit/>
          </a:bodyPr>
          <a:lstStyle/>
          <a:p>
            <a:r>
              <a:rPr lang="en-AU" sz="2400" dirty="0"/>
              <a:t>Linked to passport and supports 2</a:t>
            </a:r>
            <a:r>
              <a:rPr lang="en-AU" sz="2400" baseline="30000" dirty="0"/>
              <a:t>nd</a:t>
            </a:r>
            <a:r>
              <a:rPr lang="en-AU" sz="2400" dirty="0"/>
              <a:t> party, 3</a:t>
            </a:r>
            <a:r>
              <a:rPr lang="en-AU" sz="2400" baseline="30000" dirty="0"/>
              <a:t>rd</a:t>
            </a:r>
            <a:r>
              <a:rPr lang="en-AU" sz="2400" dirty="0"/>
              <a:t> party, formal, &amp; informal verification</a:t>
            </a:r>
          </a:p>
        </p:txBody>
      </p:sp>
      <p:sp>
        <p:nvSpPr>
          <p:cNvPr id="75" name="Rounded Rectangular Callout 74">
            <a:extLst>
              <a:ext uri="{FF2B5EF4-FFF2-40B4-BE49-F238E27FC236}">
                <a16:creationId xmlns:a16="http://schemas.microsoft.com/office/drawing/2014/main" id="{22875DD3-34FD-5FF0-C07C-F3781221FCC5}"/>
              </a:ext>
            </a:extLst>
          </p:cNvPr>
          <p:cNvSpPr/>
          <p:nvPr/>
        </p:nvSpPr>
        <p:spPr>
          <a:xfrm>
            <a:off x="1006665" y="3691737"/>
            <a:ext cx="2404921" cy="721164"/>
          </a:xfrm>
          <a:prstGeom prst="wedgeRoundRectCallout">
            <a:avLst>
              <a:gd name="adj1" fmla="val 90421"/>
              <a:gd name="adj2" fmla="val 26694"/>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TextBox 75">
            <a:extLst>
              <a:ext uri="{FF2B5EF4-FFF2-40B4-BE49-F238E27FC236}">
                <a16:creationId xmlns:a16="http://schemas.microsoft.com/office/drawing/2014/main" id="{6760AE76-8670-52EF-4082-E00BDB57ADED}"/>
              </a:ext>
            </a:extLst>
          </p:cNvPr>
          <p:cNvSpPr txBox="1"/>
          <p:nvPr/>
        </p:nvSpPr>
        <p:spPr>
          <a:xfrm>
            <a:off x="3506889" y="3729542"/>
            <a:ext cx="899954" cy="461665"/>
          </a:xfrm>
          <a:prstGeom prst="rect">
            <a:avLst/>
          </a:prstGeom>
          <a:noFill/>
        </p:spPr>
        <p:txBody>
          <a:bodyPr wrap="square" rtlCol="0">
            <a:spAutoFit/>
          </a:bodyPr>
          <a:lstStyle/>
          <a:p>
            <a:r>
              <a:rPr lang="en-AU" sz="2400" dirty="0"/>
              <a:t>Links</a:t>
            </a:r>
          </a:p>
        </p:txBody>
      </p:sp>
      <p:sp>
        <p:nvSpPr>
          <p:cNvPr id="77" name="TextBox 76">
            <a:extLst>
              <a:ext uri="{FF2B5EF4-FFF2-40B4-BE49-F238E27FC236}">
                <a16:creationId xmlns:a16="http://schemas.microsoft.com/office/drawing/2014/main" id="{F88E37CC-F668-447E-108F-64876E6997C4}"/>
              </a:ext>
            </a:extLst>
          </p:cNvPr>
          <p:cNvSpPr txBox="1"/>
          <p:nvPr/>
        </p:nvSpPr>
        <p:spPr>
          <a:xfrm>
            <a:off x="327736" y="5292390"/>
            <a:ext cx="2429593" cy="1015663"/>
          </a:xfrm>
          <a:prstGeom prst="rect">
            <a:avLst/>
          </a:prstGeom>
          <a:noFill/>
        </p:spPr>
        <p:txBody>
          <a:bodyPr wrap="square" rtlCol="0">
            <a:spAutoFit/>
          </a:bodyPr>
          <a:lstStyle/>
          <a:p>
            <a:r>
              <a:rPr lang="en-AU" sz="2000" dirty="0"/>
              <a:t>Secured using W3C Verifiable credential technology</a:t>
            </a:r>
          </a:p>
        </p:txBody>
      </p:sp>
      <p:cxnSp>
        <p:nvCxnSpPr>
          <p:cNvPr id="79" name="Straight Arrow Connector 78">
            <a:extLst>
              <a:ext uri="{FF2B5EF4-FFF2-40B4-BE49-F238E27FC236}">
                <a16:creationId xmlns:a16="http://schemas.microsoft.com/office/drawing/2014/main" id="{D9545BCC-0FF1-FAB4-AC4A-1B44C4E2D120}"/>
              </a:ext>
            </a:extLst>
          </p:cNvPr>
          <p:cNvCxnSpPr>
            <a:cxnSpLocks/>
          </p:cNvCxnSpPr>
          <p:nvPr/>
        </p:nvCxnSpPr>
        <p:spPr>
          <a:xfrm flipV="1">
            <a:off x="2965930" y="5308236"/>
            <a:ext cx="211561" cy="50271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B86658B-A495-473A-13AA-941CE0D24485}"/>
              </a:ext>
            </a:extLst>
          </p:cNvPr>
          <p:cNvCxnSpPr>
            <a:cxnSpLocks/>
            <a:endCxn id="62" idx="2"/>
          </p:cNvCxnSpPr>
          <p:nvPr/>
        </p:nvCxnSpPr>
        <p:spPr>
          <a:xfrm flipV="1">
            <a:off x="3263562" y="5993243"/>
            <a:ext cx="905569" cy="19151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5" name="Picture 10">
            <a:extLst>
              <a:ext uri="{FF2B5EF4-FFF2-40B4-BE49-F238E27FC236}">
                <a16:creationId xmlns:a16="http://schemas.microsoft.com/office/drawing/2014/main" id="{669F0C5C-D439-4C98-BE5B-DEAE8EAE3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857" y="6002705"/>
            <a:ext cx="1082272" cy="5817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AC MRA Logo PNG Vector (AI) Free Download">
            <a:extLst>
              <a:ext uri="{FF2B5EF4-FFF2-40B4-BE49-F238E27FC236}">
                <a16:creationId xmlns:a16="http://schemas.microsoft.com/office/drawing/2014/main" id="{EDAC8373-97CB-A495-29D2-AC82CCE23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4950" y="5491786"/>
            <a:ext cx="872646" cy="884439"/>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C9909AC-5F3D-41C9-A110-20E36F986294}"/>
              </a:ext>
            </a:extLst>
          </p:cNvPr>
          <p:cNvSpPr txBox="1"/>
          <p:nvPr/>
        </p:nvSpPr>
        <p:spPr>
          <a:xfrm>
            <a:off x="8673865" y="5930901"/>
            <a:ext cx="2429593" cy="400110"/>
          </a:xfrm>
          <a:prstGeom prst="rect">
            <a:avLst/>
          </a:prstGeom>
          <a:noFill/>
        </p:spPr>
        <p:txBody>
          <a:bodyPr wrap="square" rtlCol="0">
            <a:spAutoFit/>
          </a:bodyPr>
          <a:lstStyle/>
          <a:p>
            <a:r>
              <a:rPr lang="en-AU" sz="2000" dirty="0"/>
              <a:t>ILAC MRA aligned</a:t>
            </a:r>
          </a:p>
        </p:txBody>
      </p:sp>
    </p:spTree>
    <p:extLst>
      <p:ext uri="{BB962C8B-B14F-4D97-AF65-F5344CB8AC3E}">
        <p14:creationId xmlns:p14="http://schemas.microsoft.com/office/powerpoint/2010/main" val="367440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A637-3700-FC8E-7791-FF24BE52D8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9233AE-0A65-D01F-D076-DC3EC38E005D}"/>
              </a:ext>
            </a:extLst>
          </p:cNvPr>
          <p:cNvSpPr txBox="1"/>
          <p:nvPr/>
        </p:nvSpPr>
        <p:spPr>
          <a:xfrm>
            <a:off x="641157" y="378092"/>
            <a:ext cx="8111388" cy="642484"/>
          </a:xfrm>
          <a:prstGeom prst="rect">
            <a:avLst/>
          </a:prstGeom>
          <a:noFill/>
        </p:spPr>
        <p:txBody>
          <a:bodyPr wrap="none" rtlCol="0">
            <a:spAutoFit/>
          </a:bodyPr>
          <a:lstStyle/>
          <a:p>
            <a:r>
              <a:rPr lang="en-AU" sz="3575" b="1" dirty="0">
                <a:solidFill>
                  <a:schemeClr val="accent1">
                    <a:lumMod val="50000"/>
                  </a:schemeClr>
                </a:solidFill>
              </a:rPr>
              <a:t>Challenge #4 – commercial confidentiality</a:t>
            </a:r>
          </a:p>
        </p:txBody>
      </p:sp>
      <p:sp>
        <p:nvSpPr>
          <p:cNvPr id="4121" name="TextBox 4120">
            <a:extLst>
              <a:ext uri="{FF2B5EF4-FFF2-40B4-BE49-F238E27FC236}">
                <a16:creationId xmlns:a16="http://schemas.microsoft.com/office/drawing/2014/main" id="{7B5E449E-E01D-6636-3980-46CBBE8826A0}"/>
              </a:ext>
            </a:extLst>
          </p:cNvPr>
          <p:cNvSpPr txBox="1"/>
          <p:nvPr/>
        </p:nvSpPr>
        <p:spPr>
          <a:xfrm>
            <a:off x="641158" y="1855187"/>
            <a:ext cx="9681937" cy="1384995"/>
          </a:xfrm>
          <a:prstGeom prst="rect">
            <a:avLst/>
          </a:prstGeom>
          <a:noFill/>
        </p:spPr>
        <p:txBody>
          <a:bodyPr wrap="square" rtlCol="0">
            <a:spAutoFit/>
          </a:bodyPr>
          <a:lstStyle/>
          <a:p>
            <a:r>
              <a:rPr lang="en-AU" sz="2800" dirty="0"/>
              <a:t>Whilst “sunlight is the best auditor”, increased transparency also increases risk of leakage of commercially sensitive information. What one party considers confidential, another may not.</a:t>
            </a:r>
            <a:endParaRPr lang="en-AU" sz="2000" dirty="0"/>
          </a:p>
        </p:txBody>
      </p:sp>
    </p:spTree>
    <p:extLst>
      <p:ext uri="{BB962C8B-B14F-4D97-AF65-F5344CB8AC3E}">
        <p14:creationId xmlns:p14="http://schemas.microsoft.com/office/powerpoint/2010/main" val="158028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66628</TotalTime>
  <Words>2309</Words>
  <Application>Microsoft Macintosh PowerPoint</Application>
  <PresentationFormat>Widescreen</PresentationFormat>
  <Paragraphs>560</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Black</vt:lpstr>
      <vt:lpstr>Calibri</vt:lpstr>
      <vt:lpstr>Calibri Light</vt:lpstr>
      <vt:lpstr>Office Theme</vt:lpstr>
      <vt:lpstr>  Transparency at Scale UNECE recommendation 49 UN Transparency Protocol (UNTP)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Transparency at Scale UNECE recommendation 49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CAREC meeting</dc:title>
  <dc:creator>Ian Watt</dc:creator>
  <cp:lastModifiedBy>Steve Capell</cp:lastModifiedBy>
  <cp:revision>268</cp:revision>
  <cp:lastPrinted>2024-02-01T04:18:00Z</cp:lastPrinted>
  <dcterms:created xsi:type="dcterms:W3CDTF">2019-08-14T01:25:40Z</dcterms:created>
  <dcterms:modified xsi:type="dcterms:W3CDTF">2024-03-22T04:55:34Z</dcterms:modified>
</cp:coreProperties>
</file>